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77" r:id="rId3"/>
    <p:sldId id="256" r:id="rId4"/>
    <p:sldId id="258" r:id="rId5"/>
    <p:sldId id="259" r:id="rId6"/>
    <p:sldId id="260" r:id="rId7"/>
    <p:sldId id="262" r:id="rId8"/>
    <p:sldId id="278" r:id="rId9"/>
    <p:sldId id="279" r:id="rId10"/>
    <p:sldId id="263" r:id="rId11"/>
    <p:sldId id="261" r:id="rId12"/>
    <p:sldId id="264" r:id="rId13"/>
    <p:sldId id="265" r:id="rId14"/>
    <p:sldId id="266" r:id="rId15"/>
    <p:sldId id="280" r:id="rId16"/>
    <p:sldId id="281" r:id="rId17"/>
    <p:sldId id="282" r:id="rId18"/>
    <p:sldId id="283" r:id="rId19"/>
    <p:sldId id="267" r:id="rId20"/>
    <p:sldId id="268" r:id="rId21"/>
    <p:sldId id="269" r:id="rId22"/>
    <p:sldId id="270" r:id="rId23"/>
    <p:sldId id="271" r:id="rId24"/>
    <p:sldId id="272" r:id="rId25"/>
    <p:sldId id="273" r:id="rId26"/>
    <p:sldId id="284" r:id="rId27"/>
    <p:sldId id="285" r:id="rId28"/>
    <p:sldId id="286" r:id="rId29"/>
    <p:sldId id="287" r:id="rId30"/>
    <p:sldId id="274" r:id="rId31"/>
    <p:sldId id="275" r:id="rId32"/>
    <p:sldId id="27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5E28"/>
    <a:srgbClr val="E4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540"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dirty="0"/>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11/7/2019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schoology.com/" TargetMode="External"/><Relationship Id="rId2" Type="http://schemas.openxmlformats.org/officeDocument/2006/relationships/hyperlink" Target="https://orangeapps.ph/" TargetMode="External"/><Relationship Id="rId1" Type="http://schemas.openxmlformats.org/officeDocument/2006/relationships/slideLayout" Target="../slideLayouts/slideLayout8.xml"/><Relationship Id="rId5" Type="http://schemas.openxmlformats.org/officeDocument/2006/relationships/hyperlink" Target="https://spellwizards.co.uk/" TargetMode="External"/><Relationship Id="rId4" Type="http://schemas.openxmlformats.org/officeDocument/2006/relationships/hyperlink" Target="https://www.ieducentre.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researchgate.net/publication"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0ACCEE-1719-4514-BF17-8B12F9102244}"/>
              </a:ext>
            </a:extLst>
          </p:cNvPr>
          <p:cNvSpPr>
            <a:spLocks noGrp="1"/>
          </p:cNvSpPr>
          <p:nvPr>
            <p:ph type="title"/>
          </p:nvPr>
        </p:nvSpPr>
        <p:spPr/>
        <p:txBody>
          <a:bodyPr/>
          <a:lstStyle/>
          <a:p>
            <a:r>
              <a:rPr lang="en-US" dirty="0">
                <a:latin typeface="Gabriola" panose="04040605051002020D02" pitchFamily="82" charset="0"/>
              </a:rPr>
              <a:t>Introduction</a:t>
            </a:r>
          </a:p>
        </p:txBody>
      </p:sp>
      <p:sp>
        <p:nvSpPr>
          <p:cNvPr id="3" name="Content Placeholder 2">
            <a:extLst>
              <a:ext uri="{FF2B5EF4-FFF2-40B4-BE49-F238E27FC236}">
                <a16:creationId xmlns:a16="http://schemas.microsoft.com/office/drawing/2014/main" xmlns="" id="{E472F69B-0EFF-4B87-B0A4-DBEF256B8935}"/>
              </a:ext>
            </a:extLst>
          </p:cNvPr>
          <p:cNvSpPr>
            <a:spLocks noGrp="1"/>
          </p:cNvSpPr>
          <p:nvPr>
            <p:ph idx="1"/>
          </p:nvPr>
        </p:nvSpPr>
        <p:spPr/>
        <p:txBody>
          <a:bodyPr/>
          <a:lstStyle/>
          <a:p>
            <a:pPr marL="0" indent="0">
              <a:buNone/>
            </a:pPr>
            <a:r>
              <a:rPr lang="en-US" dirty="0">
                <a:latin typeface="Gabriola" panose="04040605051002020D02" pitchFamily="82" charset="0"/>
              </a:rPr>
              <a:t>Due to the high turnaround of educators in small and medium learning centers, the total process takes a lot of time. </a:t>
            </a:r>
            <a:r>
              <a:rPr lang="en-US" dirty="0" err="1">
                <a:latin typeface="Gabriola" panose="04040605051002020D02" pitchFamily="82" charset="0"/>
              </a:rPr>
              <a:t>iLearnCentral</a:t>
            </a:r>
            <a:r>
              <a:rPr lang="en-US" dirty="0">
                <a:latin typeface="Gabriola" panose="04040605051002020D02" pitchFamily="82" charset="0"/>
              </a:rPr>
              <a:t> helps solve this predicament. It is a mobile application that helps ease the whole experience of learning centers from hiring and profiling of educators to scheduling and enrollment. </a:t>
            </a:r>
          </a:p>
        </p:txBody>
      </p:sp>
    </p:spTree>
    <p:extLst>
      <p:ext uri="{BB962C8B-B14F-4D97-AF65-F5344CB8AC3E}">
        <p14:creationId xmlns:p14="http://schemas.microsoft.com/office/powerpoint/2010/main" val="3005792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1E30F85-54D8-4C3A-94FA-3D002153DFB1}"/>
              </a:ext>
            </a:extLst>
          </p:cNvPr>
          <p:cNvSpPr>
            <a:spLocks noGrp="1"/>
          </p:cNvSpPr>
          <p:nvPr>
            <p:ph type="title"/>
          </p:nvPr>
        </p:nvSpPr>
        <p:spPr/>
        <p:txBody>
          <a:bodyPr/>
          <a:lstStyle/>
          <a:p>
            <a:r>
              <a:rPr lang="en-US" dirty="0">
                <a:latin typeface="Gabriola" panose="04040605051002020D02" pitchFamily="82" charset="0"/>
              </a:rPr>
              <a:t>Comparative Matrix</a:t>
            </a:r>
          </a:p>
        </p:txBody>
      </p:sp>
      <p:graphicFrame>
        <p:nvGraphicFramePr>
          <p:cNvPr id="7" name="Content Placeholder 6">
            <a:extLst>
              <a:ext uri="{FF2B5EF4-FFF2-40B4-BE49-F238E27FC236}">
                <a16:creationId xmlns:a16="http://schemas.microsoft.com/office/drawing/2014/main" xmlns="" id="{E4AF8D1D-298A-48FD-9DC5-91032E825669}"/>
              </a:ext>
            </a:extLst>
          </p:cNvPr>
          <p:cNvGraphicFramePr>
            <a:graphicFrameLocks noGrp="1"/>
          </p:cNvGraphicFramePr>
          <p:nvPr>
            <p:ph idx="1"/>
            <p:extLst>
              <p:ext uri="{D42A27DB-BD31-4B8C-83A1-F6EECF244321}">
                <p14:modId xmlns:p14="http://schemas.microsoft.com/office/powerpoint/2010/main" val="3391964872"/>
              </p:ext>
            </p:extLst>
          </p:nvPr>
        </p:nvGraphicFramePr>
        <p:xfrm>
          <a:off x="5394122" y="908636"/>
          <a:ext cx="5880682" cy="5074763"/>
        </p:xfrm>
        <a:graphic>
          <a:graphicData uri="http://schemas.openxmlformats.org/drawingml/2006/table">
            <a:tbl>
              <a:tblPr firstRow="1" firstCol="1" bandRow="1">
                <a:tableStyleId>{5C22544A-7EE6-4342-B048-85BDC9FD1C3A}</a:tableStyleId>
              </a:tblPr>
              <a:tblGrid>
                <a:gridCol w="2134020">
                  <a:extLst>
                    <a:ext uri="{9D8B030D-6E8A-4147-A177-3AD203B41FA5}">
                      <a16:colId xmlns:a16="http://schemas.microsoft.com/office/drawing/2014/main" xmlns="" val="3828392692"/>
                    </a:ext>
                  </a:extLst>
                </a:gridCol>
                <a:gridCol w="1304125">
                  <a:extLst>
                    <a:ext uri="{9D8B030D-6E8A-4147-A177-3AD203B41FA5}">
                      <a16:colId xmlns:a16="http://schemas.microsoft.com/office/drawing/2014/main" xmlns="" val="1268481506"/>
                    </a:ext>
                  </a:extLst>
                </a:gridCol>
                <a:gridCol w="1271116">
                  <a:extLst>
                    <a:ext uri="{9D8B030D-6E8A-4147-A177-3AD203B41FA5}">
                      <a16:colId xmlns:a16="http://schemas.microsoft.com/office/drawing/2014/main" xmlns="" val="2930032202"/>
                    </a:ext>
                  </a:extLst>
                </a:gridCol>
                <a:gridCol w="1171421">
                  <a:extLst>
                    <a:ext uri="{9D8B030D-6E8A-4147-A177-3AD203B41FA5}">
                      <a16:colId xmlns:a16="http://schemas.microsoft.com/office/drawing/2014/main" xmlns="" val="3744249378"/>
                    </a:ext>
                  </a:extLst>
                </a:gridCol>
              </a:tblGrid>
              <a:tr h="0">
                <a:tc>
                  <a:txBody>
                    <a:bodyPr/>
                    <a:lstStyle/>
                    <a:p>
                      <a:pPr marL="0" marR="0" algn="ctr">
                        <a:lnSpc>
                          <a:spcPct val="115000"/>
                        </a:lnSpc>
                        <a:spcBef>
                          <a:spcPts val="0"/>
                        </a:spcBef>
                        <a:spcAft>
                          <a:spcPts val="0"/>
                        </a:spcAft>
                      </a:pPr>
                      <a:r>
                        <a:rPr lang="fil-PH" sz="900">
                          <a:effectLst/>
                        </a:rPr>
                        <a:t>Related Studies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gn="ctr">
                        <a:lnSpc>
                          <a:spcPct val="115000"/>
                        </a:lnSpc>
                        <a:spcBef>
                          <a:spcPts val="0"/>
                        </a:spcBef>
                        <a:spcAft>
                          <a:spcPts val="0"/>
                        </a:spcAft>
                      </a:pPr>
                      <a:r>
                        <a:rPr lang="fil-PH" sz="900">
                          <a:effectLst/>
                        </a:rPr>
                        <a:t>Features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gn="ctr">
                        <a:lnSpc>
                          <a:spcPct val="115000"/>
                        </a:lnSpc>
                        <a:spcBef>
                          <a:spcPts val="0"/>
                        </a:spcBef>
                        <a:spcAft>
                          <a:spcPts val="0"/>
                        </a:spcAft>
                      </a:pPr>
                      <a:r>
                        <a:rPr lang="fil-PH" sz="900">
                          <a:effectLst/>
                        </a:rPr>
                        <a:t>Limitations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gn="ctr">
                        <a:lnSpc>
                          <a:spcPct val="115000"/>
                        </a:lnSpc>
                        <a:spcBef>
                          <a:spcPts val="0"/>
                        </a:spcBef>
                        <a:spcAft>
                          <a:spcPts val="0"/>
                        </a:spcAft>
                      </a:pPr>
                      <a:r>
                        <a:rPr lang="fil-PH" sz="900">
                          <a:effectLst/>
                        </a:rPr>
                        <a:t>Platform Details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xmlns="" val="3660971691"/>
                  </a:ext>
                </a:extLst>
              </a:tr>
              <a:tr h="563549">
                <a:tc>
                  <a:txBody>
                    <a:bodyPr/>
                    <a:lstStyle/>
                    <a:p>
                      <a:pPr marL="0" marR="0">
                        <a:lnSpc>
                          <a:spcPct val="115000"/>
                        </a:lnSpc>
                        <a:spcBef>
                          <a:spcPts val="0"/>
                        </a:spcBef>
                        <a:spcAft>
                          <a:spcPts val="0"/>
                        </a:spcAft>
                      </a:pPr>
                      <a:r>
                        <a:rPr lang="fil-PH" sz="900" dirty="0">
                          <a:effectLst/>
                        </a:rPr>
                        <a:t>Name: Eryl</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URL: None</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Year: July 2018</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allows users to become students and tutors</a:t>
                      </a:r>
                      <a:endParaRPr lang="en-US" sz="1000" dirty="0">
                        <a:effectLst/>
                      </a:endParaRPr>
                    </a:p>
                    <a:p>
                      <a:pPr marL="0" marR="0">
                        <a:lnSpc>
                          <a:spcPct val="115000"/>
                        </a:lnSpc>
                        <a:spcBef>
                          <a:spcPts val="0"/>
                        </a:spcBef>
                        <a:spcAft>
                          <a:spcPts val="0"/>
                        </a:spcAft>
                      </a:pPr>
                      <a:r>
                        <a:rPr lang="fil-PH" sz="900" dirty="0">
                          <a:effectLst/>
                        </a:rPr>
                        <a:t>- allows to negotiate on a teacher pool</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not fully released</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None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xmlns="" val="3633607431"/>
                  </a:ext>
                </a:extLst>
              </a:tr>
              <a:tr h="734133">
                <a:tc>
                  <a:txBody>
                    <a:bodyPr/>
                    <a:lstStyle/>
                    <a:p>
                      <a:pPr marL="0" marR="0">
                        <a:lnSpc>
                          <a:spcPct val="115000"/>
                        </a:lnSpc>
                        <a:spcBef>
                          <a:spcPts val="0"/>
                        </a:spcBef>
                        <a:spcAft>
                          <a:spcPts val="0"/>
                        </a:spcAft>
                      </a:pPr>
                      <a:r>
                        <a:rPr lang="fil-PH" sz="900" dirty="0">
                          <a:effectLst/>
                        </a:rPr>
                        <a:t> Name: OrangeApps</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URL: </a:t>
                      </a:r>
                      <a:r>
                        <a:rPr lang="fil-PH" sz="900" u="sng" dirty="0">
                          <a:effectLst/>
                          <a:hlinkClick r:id="rId2"/>
                        </a:rPr>
                        <a:t>https://orangeapps.ph/</a:t>
                      </a: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Year: 2014</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Proponents: Gian Javelona</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admin, reacher, student and parents monitoring and management system</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-intended for huge schools and universities</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Web, Android, iOS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xmlns="" val="858479278"/>
                  </a:ext>
                </a:extLst>
              </a:tr>
              <a:tr h="1189118">
                <a:tc>
                  <a:txBody>
                    <a:bodyPr/>
                    <a:lstStyle/>
                    <a:p>
                      <a:pPr marL="0" marR="0">
                        <a:lnSpc>
                          <a:spcPct val="115000"/>
                        </a:lnSpc>
                        <a:spcBef>
                          <a:spcPts val="0"/>
                        </a:spcBef>
                        <a:spcAft>
                          <a:spcPts val="0"/>
                        </a:spcAft>
                      </a:pPr>
                      <a:r>
                        <a:rPr lang="fil-PH" sz="900">
                          <a:effectLst/>
                        </a:rPr>
                        <a:t>Name: Schoology</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URL: </a:t>
                      </a:r>
                      <a:r>
                        <a:rPr lang="fil-PH" sz="900" u="sng">
                          <a:effectLst/>
                          <a:hlinkClick r:id="rId3"/>
                        </a:rPr>
                        <a:t>https://www.schoology.com/</a:t>
                      </a:r>
                      <a:r>
                        <a:rPr lang="fil-PH" sz="900">
                          <a:effectLst/>
                        </a:rPr>
                        <a:t> </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Year: 2009</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Proponents: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for K-12 school and higher education institutions</a:t>
                      </a:r>
                      <a:endParaRPr lang="en-US" sz="1000">
                        <a:effectLst/>
                      </a:endParaRPr>
                    </a:p>
                    <a:p>
                      <a:pPr marL="0" marR="0">
                        <a:lnSpc>
                          <a:spcPct val="115000"/>
                        </a:lnSpc>
                        <a:spcBef>
                          <a:spcPts val="0"/>
                        </a:spcBef>
                        <a:spcAft>
                          <a:spcPts val="0"/>
                        </a:spcAft>
                      </a:pPr>
                      <a:r>
                        <a:rPr lang="fil-PH" sz="900">
                          <a:effectLst/>
                        </a:rPr>
                        <a:t>- automated grading system</a:t>
                      </a:r>
                      <a:endParaRPr lang="en-US" sz="1000">
                        <a:effectLst/>
                      </a:endParaRPr>
                    </a:p>
                    <a:p>
                      <a:pPr marL="0" marR="0">
                        <a:lnSpc>
                          <a:spcPct val="115000"/>
                        </a:lnSpc>
                        <a:spcBef>
                          <a:spcPts val="0"/>
                        </a:spcBef>
                        <a:spcAft>
                          <a:spcPts val="0"/>
                        </a:spcAft>
                      </a:pPr>
                      <a:r>
                        <a:rPr lang="fil-PH" sz="900">
                          <a:effectLst/>
                        </a:rPr>
                        <a:t>- calendars and messaging</a:t>
                      </a:r>
                      <a:endParaRPr lang="en-US" sz="1000">
                        <a:effectLst/>
                      </a:endParaRPr>
                    </a:p>
                    <a:p>
                      <a:pPr marL="0" marR="0">
                        <a:lnSpc>
                          <a:spcPct val="115000"/>
                        </a:lnSpc>
                        <a:spcBef>
                          <a:spcPts val="0"/>
                        </a:spcBef>
                        <a:spcAft>
                          <a:spcPts val="0"/>
                        </a:spcAft>
                      </a:pPr>
                      <a:r>
                        <a:rPr lang="fil-PH" sz="9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educator-centric app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Web, Android, iOS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xmlns="" val="184097046"/>
                  </a:ext>
                </a:extLst>
              </a:tr>
              <a:tr h="1046433">
                <a:tc>
                  <a:txBody>
                    <a:bodyPr/>
                    <a:lstStyle/>
                    <a:p>
                      <a:pPr marL="0" marR="0">
                        <a:lnSpc>
                          <a:spcPct val="115000"/>
                        </a:lnSpc>
                        <a:spcBef>
                          <a:spcPts val="0"/>
                        </a:spcBef>
                        <a:spcAft>
                          <a:spcPts val="0"/>
                        </a:spcAft>
                      </a:pPr>
                      <a:r>
                        <a:rPr lang="fil-PH" sz="900" dirty="0">
                          <a:effectLst/>
                        </a:rPr>
                        <a:t>Name: iEduCentre</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URL: </a:t>
                      </a:r>
                      <a:r>
                        <a:rPr lang="fil-PH" sz="900" u="sng" dirty="0">
                          <a:effectLst/>
                          <a:hlinkClick r:id="rId4"/>
                        </a:rPr>
                        <a:t>https://www.ieducentre.com/</a:t>
                      </a: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Year: 2011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CRM &amp; scheduling</a:t>
                      </a:r>
                      <a:endParaRPr lang="en-US" sz="1000" dirty="0">
                        <a:effectLst/>
                      </a:endParaRPr>
                    </a:p>
                    <a:p>
                      <a:pPr marL="0" marR="0">
                        <a:lnSpc>
                          <a:spcPct val="115000"/>
                        </a:lnSpc>
                        <a:spcBef>
                          <a:spcPts val="0"/>
                        </a:spcBef>
                        <a:spcAft>
                          <a:spcPts val="0"/>
                        </a:spcAft>
                      </a:pPr>
                      <a:r>
                        <a:rPr lang="fil-PH" sz="900" dirty="0">
                          <a:effectLst/>
                        </a:rPr>
                        <a:t>- attendance tracking, fee automation</a:t>
                      </a:r>
                      <a:endParaRPr lang="en-US" sz="1000" dirty="0">
                        <a:effectLst/>
                      </a:endParaRPr>
                    </a:p>
                    <a:p>
                      <a:pPr marL="0" marR="0">
                        <a:lnSpc>
                          <a:spcPct val="115000"/>
                        </a:lnSpc>
                        <a:spcBef>
                          <a:spcPts val="0"/>
                        </a:spcBef>
                        <a:spcAft>
                          <a:spcPts val="0"/>
                        </a:spcAft>
                      </a:pPr>
                      <a:r>
                        <a:rPr lang="fil-PH" sz="900" dirty="0">
                          <a:effectLst/>
                        </a:rPr>
                        <a:t>- student, parent and portals</a:t>
                      </a:r>
                      <a:endParaRPr lang="en-US" sz="1000" dirty="0">
                        <a:effectLst/>
                      </a:endParaRPr>
                    </a:p>
                    <a:p>
                      <a:pPr marL="0" marR="0">
                        <a:lnSpc>
                          <a:spcPct val="115000"/>
                        </a:lnSpc>
                        <a:spcBef>
                          <a:spcPts val="0"/>
                        </a:spcBef>
                        <a:spcAft>
                          <a:spcPts val="0"/>
                        </a:spcAft>
                      </a:pPr>
                      <a:r>
                        <a:rPr lang="fil-PH" sz="900" dirty="0">
                          <a:effectLst/>
                        </a:rPr>
                        <a:t>human resource &amp; payroll</a:t>
                      </a:r>
                      <a:endParaRPr lang="en-US" sz="1000" dirty="0">
                        <a:effectLst/>
                      </a:endParaRPr>
                    </a:p>
                  </a:txBody>
                  <a:tcPr marL="45182" marR="45182" marT="0" marB="0"/>
                </a:tc>
                <a:tc>
                  <a:txBody>
                    <a:bodyPr/>
                    <a:lstStyle/>
                    <a:p>
                      <a:pPr marL="0" marR="0">
                        <a:lnSpc>
                          <a:spcPct val="115000"/>
                        </a:lnSpc>
                        <a:spcBef>
                          <a:spcPts val="0"/>
                        </a:spcBef>
                        <a:spcAft>
                          <a:spcPts val="0"/>
                        </a:spcAft>
                      </a:pPr>
                      <a:r>
                        <a:rPr lang="fil-PH" sz="900" dirty="0">
                          <a:effectLst/>
                        </a:rPr>
                        <a:t>- only available in the US</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Web</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xmlns="" val="118894958"/>
                  </a:ext>
                </a:extLst>
              </a:tr>
              <a:tr h="656881">
                <a:tc>
                  <a:txBody>
                    <a:bodyPr/>
                    <a:lstStyle/>
                    <a:p>
                      <a:pPr marL="0" marR="0">
                        <a:lnSpc>
                          <a:spcPct val="115000"/>
                        </a:lnSpc>
                        <a:spcBef>
                          <a:spcPts val="0"/>
                        </a:spcBef>
                        <a:spcAft>
                          <a:spcPts val="0"/>
                        </a:spcAft>
                      </a:pPr>
                      <a:r>
                        <a:rPr lang="fil-PH" sz="900">
                          <a:effectLst/>
                        </a:rPr>
                        <a:t>Name: SpellWizards</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URL: </a:t>
                      </a:r>
                      <a:r>
                        <a:rPr lang="fil-PH" sz="900" u="sng">
                          <a:effectLst/>
                          <a:hlinkClick r:id="rId5"/>
                        </a:rPr>
                        <a:t>https://spellwizards.co.uk/</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Year: Unknown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spelling assistant for children aged 4 to 11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only for learning to spell</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Web</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xmlns="" val="3149332118"/>
                  </a:ext>
                </a:extLst>
              </a:tr>
            </a:tbl>
          </a:graphicData>
        </a:graphic>
      </p:graphicFrame>
      <p:sp>
        <p:nvSpPr>
          <p:cNvPr id="6" name="Text Placeholder 5">
            <a:extLst>
              <a:ext uri="{FF2B5EF4-FFF2-40B4-BE49-F238E27FC236}">
                <a16:creationId xmlns:a16="http://schemas.microsoft.com/office/drawing/2014/main" xmlns="" id="{CCAC2C28-9414-4DAC-9632-252051EFB945}"/>
              </a:ext>
            </a:extLst>
          </p:cNvPr>
          <p:cNvSpPr>
            <a:spLocks noGrp="1"/>
          </p:cNvSpPr>
          <p:nvPr>
            <p:ph type="body" sz="half" idx="2"/>
          </p:nvPr>
        </p:nvSpPr>
        <p:spPr/>
        <p:txBody>
          <a:bodyPr/>
          <a:lstStyle/>
          <a:p>
            <a:pPr algn="just"/>
            <a:r>
              <a:rPr lang="en-US" dirty="0">
                <a:latin typeface="Gabriola" panose="04040605051002020D02" pitchFamily="82" charset="0"/>
              </a:rPr>
              <a:t>The comparative matrix shows the different studies that are related to the proposal.</a:t>
            </a:r>
          </a:p>
        </p:txBody>
      </p:sp>
    </p:spTree>
    <p:extLst>
      <p:ext uri="{BB962C8B-B14F-4D97-AF65-F5344CB8AC3E}">
        <p14:creationId xmlns:p14="http://schemas.microsoft.com/office/powerpoint/2010/main" val="7623181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7E5329-6E43-4143-BE08-874C1277E0FD}"/>
              </a:ext>
            </a:extLst>
          </p:cNvPr>
          <p:cNvSpPr>
            <a:spLocks noGrp="1"/>
          </p:cNvSpPr>
          <p:nvPr>
            <p:ph type="title"/>
          </p:nvPr>
        </p:nvSpPr>
        <p:spPr>
          <a:xfrm>
            <a:off x="1293811" y="1388534"/>
            <a:ext cx="3718455" cy="1371600"/>
          </a:xfrm>
        </p:spPr>
        <p:txBody>
          <a:bodyPr/>
          <a:lstStyle/>
          <a:p>
            <a:r>
              <a:rPr lang="en-US" b="1" dirty="0">
                <a:latin typeface="Gabriola" panose="04040605051002020D02" pitchFamily="82" charset="0"/>
              </a:rPr>
              <a:t>Agile Development Methodology</a:t>
            </a:r>
          </a:p>
        </p:txBody>
      </p:sp>
      <p:sp>
        <p:nvSpPr>
          <p:cNvPr id="4" name="Text Placeholder 3">
            <a:extLst>
              <a:ext uri="{FF2B5EF4-FFF2-40B4-BE49-F238E27FC236}">
                <a16:creationId xmlns:a16="http://schemas.microsoft.com/office/drawing/2014/main" xmlns="" id="{64FCD1EA-1201-49C3-BD82-3FF19108C2D0}"/>
              </a:ext>
            </a:extLst>
          </p:cNvPr>
          <p:cNvSpPr>
            <a:spLocks noGrp="1"/>
          </p:cNvSpPr>
          <p:nvPr>
            <p:ph type="body" sz="half" idx="2"/>
          </p:nvPr>
        </p:nvSpPr>
        <p:spPr>
          <a:xfrm>
            <a:off x="1293811" y="3031065"/>
            <a:ext cx="3718455" cy="2438404"/>
          </a:xfrm>
        </p:spPr>
        <p:txBody>
          <a:bodyPr>
            <a:normAutofit/>
          </a:bodyPr>
          <a:lstStyle/>
          <a:p>
            <a:pPr algn="just"/>
            <a:r>
              <a:rPr lang="en-US" dirty="0">
                <a:latin typeface="Gabriola" panose="04040605051002020D02" pitchFamily="82" charset="0"/>
              </a:rPr>
              <a:t>	One of the benefits of the agile approach that suits this study is collaboration and open interactions with designers, advisers, and collaborators based on their feedback and any changes that occur throughout the development. It promotes flexible planning, structural growth, first conveyance, ongoing transition, and facilitates rapid and adaptable response to change.</a:t>
            </a:r>
          </a:p>
          <a:p>
            <a:pPr algn="l"/>
            <a:endParaRPr lang="en-US" dirty="0">
              <a:latin typeface="Gabriola" panose="04040605051002020D02" pitchFamily="82" charset="0"/>
            </a:endParaRPr>
          </a:p>
        </p:txBody>
      </p:sp>
      <p:pic>
        <p:nvPicPr>
          <p:cNvPr id="6" name="Content Placeholder 5">
            <a:extLst>
              <a:ext uri="{FF2B5EF4-FFF2-40B4-BE49-F238E27FC236}">
                <a16:creationId xmlns:a16="http://schemas.microsoft.com/office/drawing/2014/main" xmlns="" id="{BC9A373A-8D12-45DE-A2F1-C0704BE9C16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469301" y="1318521"/>
            <a:ext cx="4126884" cy="4150948"/>
          </a:xfrm>
          <a:prstGeom prst="rect">
            <a:avLst/>
          </a:prstGeom>
        </p:spPr>
      </p:pic>
    </p:spTree>
    <p:extLst>
      <p:ext uri="{BB962C8B-B14F-4D97-AF65-F5344CB8AC3E}">
        <p14:creationId xmlns:p14="http://schemas.microsoft.com/office/powerpoint/2010/main" val="31138912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B158479-9A0B-4F4A-8E97-2DD648E675F8}"/>
              </a:ext>
            </a:extLst>
          </p:cNvPr>
          <p:cNvSpPr/>
          <p:nvPr/>
        </p:nvSpPr>
        <p:spPr>
          <a:xfrm>
            <a:off x="875389" y="1038030"/>
            <a:ext cx="2161169"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Requirement Analysis Phase</a:t>
            </a:r>
            <a:endParaRPr lang="en-US" b="1" dirty="0">
              <a:latin typeface="Gabriola" panose="04040605051002020D02" pitchFamily="82" charset="0"/>
            </a:endParaRPr>
          </a:p>
        </p:txBody>
      </p:sp>
      <p:sp>
        <p:nvSpPr>
          <p:cNvPr id="3" name="Rectangle 2">
            <a:extLst>
              <a:ext uri="{FF2B5EF4-FFF2-40B4-BE49-F238E27FC236}">
                <a16:creationId xmlns:a16="http://schemas.microsoft.com/office/drawing/2014/main" xmlns="" id="{0940D956-76F5-4B75-A447-EE6063EBCFF1}"/>
              </a:ext>
            </a:extLst>
          </p:cNvPr>
          <p:cNvSpPr/>
          <p:nvPr/>
        </p:nvSpPr>
        <p:spPr>
          <a:xfrm>
            <a:off x="875389" y="1792834"/>
            <a:ext cx="949299" cy="369332"/>
          </a:xfrm>
          <a:prstGeom prst="rect">
            <a:avLst/>
          </a:prstGeom>
        </p:spPr>
        <p:txBody>
          <a:bodyPr wrap="square">
            <a:spAutoFit/>
          </a:bodyPr>
          <a:lstStyle/>
          <a:p>
            <a:r>
              <a:rPr lang="fil-PH" b="1" dirty="0">
                <a:latin typeface="Gabriola" panose="04040605051002020D02" pitchFamily="82" charset="0"/>
                <a:ea typeface="MS Mincho" panose="02020609040205080304" pitchFamily="49" charset="-128"/>
              </a:rPr>
              <a:t>Plan Phase</a:t>
            </a:r>
            <a:endParaRPr lang="en-US" dirty="0">
              <a:latin typeface="Gabriola" panose="04040605051002020D02" pitchFamily="82" charset="0"/>
            </a:endParaRPr>
          </a:p>
        </p:txBody>
      </p:sp>
      <p:sp>
        <p:nvSpPr>
          <p:cNvPr id="4" name="Rectangle 3">
            <a:extLst>
              <a:ext uri="{FF2B5EF4-FFF2-40B4-BE49-F238E27FC236}">
                <a16:creationId xmlns:a16="http://schemas.microsoft.com/office/drawing/2014/main" xmlns="" id="{A5DC60F0-76CB-4370-950C-5B275F4A7B73}"/>
              </a:ext>
            </a:extLst>
          </p:cNvPr>
          <p:cNvSpPr/>
          <p:nvPr/>
        </p:nvSpPr>
        <p:spPr>
          <a:xfrm>
            <a:off x="875389" y="2547638"/>
            <a:ext cx="1117614"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Design Phase</a:t>
            </a:r>
            <a:endParaRPr lang="en-US" dirty="0">
              <a:latin typeface="Gabriola" panose="04040605051002020D02" pitchFamily="82" charset="0"/>
            </a:endParaRPr>
          </a:p>
        </p:txBody>
      </p:sp>
      <p:sp>
        <p:nvSpPr>
          <p:cNvPr id="5" name="Rectangle 4">
            <a:extLst>
              <a:ext uri="{FF2B5EF4-FFF2-40B4-BE49-F238E27FC236}">
                <a16:creationId xmlns:a16="http://schemas.microsoft.com/office/drawing/2014/main" xmlns="" id="{B751DF8B-152C-451A-B75B-DD283D46D437}"/>
              </a:ext>
            </a:extLst>
          </p:cNvPr>
          <p:cNvSpPr/>
          <p:nvPr/>
        </p:nvSpPr>
        <p:spPr>
          <a:xfrm>
            <a:off x="875389" y="3531330"/>
            <a:ext cx="1548822" cy="369332"/>
          </a:xfrm>
          <a:prstGeom prst="rect">
            <a:avLst/>
          </a:prstGeom>
        </p:spPr>
        <p:txBody>
          <a:bodyPr wrap="none">
            <a:spAutoFit/>
          </a:bodyPr>
          <a:lstStyle/>
          <a:p>
            <a:r>
              <a:rPr lang="fil-PH" b="1">
                <a:latin typeface="Gabriola" panose="04040605051002020D02" pitchFamily="82" charset="0"/>
                <a:ea typeface="MS Mincho" panose="02020609040205080304" pitchFamily="49" charset="-128"/>
              </a:rPr>
              <a:t>Development Phase</a:t>
            </a:r>
            <a:endParaRPr lang="en-US" dirty="0">
              <a:latin typeface="Gabriola" panose="04040605051002020D02" pitchFamily="82" charset="0"/>
            </a:endParaRPr>
          </a:p>
        </p:txBody>
      </p:sp>
      <p:sp>
        <p:nvSpPr>
          <p:cNvPr id="6" name="Rectangle 5">
            <a:extLst>
              <a:ext uri="{FF2B5EF4-FFF2-40B4-BE49-F238E27FC236}">
                <a16:creationId xmlns:a16="http://schemas.microsoft.com/office/drawing/2014/main" xmlns="" id="{57200AB8-FD59-4A54-AD9F-0CD1AF4E8354}"/>
              </a:ext>
            </a:extLst>
          </p:cNvPr>
          <p:cNvSpPr/>
          <p:nvPr/>
        </p:nvSpPr>
        <p:spPr>
          <a:xfrm>
            <a:off x="875389" y="4294318"/>
            <a:ext cx="694421"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Release</a:t>
            </a:r>
            <a:endParaRPr lang="en-US" dirty="0">
              <a:latin typeface="Gabriola" panose="04040605051002020D02" pitchFamily="82" charset="0"/>
            </a:endParaRPr>
          </a:p>
        </p:txBody>
      </p:sp>
      <p:sp>
        <p:nvSpPr>
          <p:cNvPr id="7" name="Rectangle 6">
            <a:extLst>
              <a:ext uri="{FF2B5EF4-FFF2-40B4-BE49-F238E27FC236}">
                <a16:creationId xmlns:a16="http://schemas.microsoft.com/office/drawing/2014/main" xmlns="" id="{B031C782-FBE9-4646-9CE3-1E99851881E4}"/>
              </a:ext>
            </a:extLst>
          </p:cNvPr>
          <p:cNvSpPr/>
          <p:nvPr/>
        </p:nvSpPr>
        <p:spPr>
          <a:xfrm>
            <a:off x="875389" y="5032982"/>
            <a:ext cx="1508746"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Track and Monitor</a:t>
            </a:r>
            <a:endParaRPr lang="en-US" dirty="0">
              <a:latin typeface="Gabriola" panose="04040605051002020D02" pitchFamily="82" charset="0"/>
            </a:endParaRPr>
          </a:p>
        </p:txBody>
      </p:sp>
      <p:sp>
        <p:nvSpPr>
          <p:cNvPr id="8" name="Rectangle 7">
            <a:extLst>
              <a:ext uri="{FF2B5EF4-FFF2-40B4-BE49-F238E27FC236}">
                <a16:creationId xmlns:a16="http://schemas.microsoft.com/office/drawing/2014/main" xmlns="" id="{7FCF5783-1166-4AAD-9A18-B274986BD099}"/>
              </a:ext>
            </a:extLst>
          </p:cNvPr>
          <p:cNvSpPr/>
          <p:nvPr/>
        </p:nvSpPr>
        <p:spPr>
          <a:xfrm>
            <a:off x="2944279" y="1038030"/>
            <a:ext cx="8263412" cy="738664"/>
          </a:xfrm>
          <a:prstGeom prst="rect">
            <a:avLst/>
          </a:prstGeom>
        </p:spPr>
        <p:txBody>
          <a:bodyPr wrap="square">
            <a:spAutoFit/>
          </a:bodyPr>
          <a:lstStyle/>
          <a:p>
            <a:pPr indent="457200" algn="just">
              <a:spcAft>
                <a:spcPts val="500"/>
              </a:spcAft>
            </a:pPr>
            <a:r>
              <a:rPr lang="fil-PH" sz="1400" dirty="0">
                <a:latin typeface="Gabriola" panose="04040605051002020D02" pitchFamily="82" charset="0"/>
                <a:ea typeface="MS Mincho" panose="02020609040205080304" pitchFamily="49" charset="-128"/>
                <a:cs typeface="Times New Roman" panose="02020603050405020304" pitchFamily="18" charset="0"/>
              </a:rPr>
              <a:t>Initially, the team members make the primary manuscript and background researches on learning centers, educators, and job-seekers to lay out the things to do. In every iteration, the team members assigned to work on the obstacles, analyze the issues and come up with a possible solution. They consult on resolutions with the other members. At the end of each day, the team members report on their progress.</a:t>
            </a:r>
            <a:endParaRPr lang="en-US" sz="1600" dirty="0">
              <a:effectLst/>
              <a:latin typeface="Gabriola" panose="04040605051002020D02" pitchFamily="82" charset="0"/>
              <a:ea typeface="MS Mincho" panose="02020609040205080304" pitchFamily="49" charset="-128"/>
              <a:cs typeface="Times New Roman" panose="02020603050405020304" pitchFamily="18" charset="0"/>
            </a:endParaRPr>
          </a:p>
        </p:txBody>
      </p:sp>
      <p:sp>
        <p:nvSpPr>
          <p:cNvPr id="9" name="Rectangle 8">
            <a:extLst>
              <a:ext uri="{FF2B5EF4-FFF2-40B4-BE49-F238E27FC236}">
                <a16:creationId xmlns:a16="http://schemas.microsoft.com/office/drawing/2014/main" xmlns="" id="{FFD25668-E22A-406B-BB5D-85EB14A0719E}"/>
              </a:ext>
            </a:extLst>
          </p:cNvPr>
          <p:cNvSpPr/>
          <p:nvPr/>
        </p:nvSpPr>
        <p:spPr>
          <a:xfrm>
            <a:off x="2944279" y="1794228"/>
            <a:ext cx="8263412" cy="738664"/>
          </a:xfrm>
          <a:prstGeom prst="rect">
            <a:avLst/>
          </a:prstGeom>
        </p:spPr>
        <p:txBody>
          <a:bodyPr wrap="square">
            <a:spAutoFit/>
          </a:bodyPr>
          <a:lstStyle/>
          <a:p>
            <a:pPr indent="457200" algn="just">
              <a:spcAft>
                <a:spcPts val="500"/>
              </a:spcAft>
            </a:pPr>
            <a:r>
              <a:rPr lang="fil-PH" sz="1400" dirty="0">
                <a:latin typeface="Gabriola" panose="04040605051002020D02" pitchFamily="82" charset="0"/>
                <a:ea typeface="MS Mincho" panose="02020609040205080304" pitchFamily="49" charset="-128"/>
                <a:cs typeface="Times New Roman" panose="02020603050405020304" pitchFamily="18" charset="0"/>
              </a:rPr>
              <a:t>The team determines schedules, preparations, and plans of actions to handle changes during the iteration. In every sprint cycle, the organizations made are directed towards the fulfillment of its intentions. Itemized priorities and time constraints are the focus of budget allocation by the project manager. The team establishes communication routes for questions and issues that may arise.</a:t>
            </a:r>
            <a:endParaRPr lang="en-US" sz="1600" dirty="0">
              <a:effectLst/>
              <a:latin typeface="Gabriola" panose="04040605051002020D02" pitchFamily="82" charset="0"/>
              <a:ea typeface="MS Mincho" panose="02020609040205080304" pitchFamily="49" charset="-128"/>
              <a:cs typeface="Times New Roman" panose="02020603050405020304" pitchFamily="18" charset="0"/>
            </a:endParaRPr>
          </a:p>
        </p:txBody>
      </p:sp>
      <p:sp>
        <p:nvSpPr>
          <p:cNvPr id="10" name="Rectangle 9">
            <a:extLst>
              <a:ext uri="{FF2B5EF4-FFF2-40B4-BE49-F238E27FC236}">
                <a16:creationId xmlns:a16="http://schemas.microsoft.com/office/drawing/2014/main" xmlns="" id="{A2913978-4D03-4D07-A4FF-5CF911194F8D}"/>
              </a:ext>
            </a:extLst>
          </p:cNvPr>
          <p:cNvSpPr/>
          <p:nvPr/>
        </p:nvSpPr>
        <p:spPr>
          <a:xfrm>
            <a:off x="2944279" y="2550426"/>
            <a:ext cx="8263411" cy="954107"/>
          </a:xfrm>
          <a:prstGeom prst="rect">
            <a:avLst/>
          </a:prstGeom>
        </p:spPr>
        <p:txBody>
          <a:bodyPr wrap="square">
            <a:spAutoFit/>
          </a:bodyPr>
          <a:lstStyle/>
          <a:p>
            <a:r>
              <a:rPr lang="fil-PH" sz="1400" dirty="0">
                <a:latin typeface="Gabriola" panose="04040605051002020D02" pitchFamily="82" charset="0"/>
                <a:ea typeface="MS Mincho" panose="02020609040205080304" pitchFamily="49" charset="-128"/>
              </a:rPr>
              <a:t>	The specifications evaluated and defined by the designers are used in the design phase to make design choices using various diagrams. The UI designer assigned creates the user interface. The programmer and database designer must describe the device element interface mechanism. The project manager monitors the progress of the members' tasks. From the selected sprint backlog, the team determines which designs to tackle from the manuscript. There is a parallel development of mobile and web applications.</a:t>
            </a:r>
            <a:endParaRPr lang="en-US" sz="1400" dirty="0">
              <a:latin typeface="Gabriola" panose="04040605051002020D02" pitchFamily="82" charset="0"/>
            </a:endParaRPr>
          </a:p>
        </p:txBody>
      </p:sp>
      <p:sp>
        <p:nvSpPr>
          <p:cNvPr id="11" name="Rectangle 10">
            <a:extLst>
              <a:ext uri="{FF2B5EF4-FFF2-40B4-BE49-F238E27FC236}">
                <a16:creationId xmlns:a16="http://schemas.microsoft.com/office/drawing/2014/main" xmlns="" id="{33D04BEE-6BB8-452D-BC21-2CA810628E36}"/>
              </a:ext>
            </a:extLst>
          </p:cNvPr>
          <p:cNvSpPr/>
          <p:nvPr/>
        </p:nvSpPr>
        <p:spPr>
          <a:xfrm>
            <a:off x="2944278" y="3529668"/>
            <a:ext cx="8263411" cy="738664"/>
          </a:xfrm>
          <a:prstGeom prst="rect">
            <a:avLst/>
          </a:prstGeom>
        </p:spPr>
        <p:txBody>
          <a:bodyPr wrap="square">
            <a:spAutoFit/>
          </a:bodyPr>
          <a:lstStyle/>
          <a:p>
            <a:r>
              <a:rPr lang="fil-PH" sz="1400" dirty="0">
                <a:latin typeface="Gabriola" panose="04040605051002020D02" pitchFamily="82" charset="0"/>
                <a:ea typeface="MS Mincho" panose="02020609040205080304" pitchFamily="49" charset="-128"/>
              </a:rPr>
              <a:t>The developers check the software, analyze it, and identify the issues and update or modify it beyond the steps or requirements that were set up. Until deployment, all parts of the operation underwent a continuum of individual evaluation through different testing methods to ensure its efficacy and efficiency.</a:t>
            </a:r>
            <a:endParaRPr lang="en-US" sz="1400" dirty="0">
              <a:latin typeface="Gabriola" panose="04040605051002020D02" pitchFamily="82" charset="0"/>
            </a:endParaRPr>
          </a:p>
        </p:txBody>
      </p:sp>
      <p:sp>
        <p:nvSpPr>
          <p:cNvPr id="12" name="Rectangle 11">
            <a:extLst>
              <a:ext uri="{FF2B5EF4-FFF2-40B4-BE49-F238E27FC236}">
                <a16:creationId xmlns:a16="http://schemas.microsoft.com/office/drawing/2014/main" xmlns="" id="{F3B04F7A-02DF-4F9D-95B4-399A01540397}"/>
              </a:ext>
            </a:extLst>
          </p:cNvPr>
          <p:cNvSpPr/>
          <p:nvPr/>
        </p:nvSpPr>
        <p:spPr>
          <a:xfrm>
            <a:off x="2944278" y="4294318"/>
            <a:ext cx="8263411" cy="738664"/>
          </a:xfrm>
          <a:prstGeom prst="rect">
            <a:avLst/>
          </a:prstGeom>
        </p:spPr>
        <p:txBody>
          <a:bodyPr wrap="square">
            <a:spAutoFit/>
          </a:bodyPr>
          <a:lstStyle/>
          <a:p>
            <a:r>
              <a:rPr lang="fil-PH" sz="1400" dirty="0">
                <a:latin typeface="Gabriola" panose="04040605051002020D02" pitchFamily="82" charset="0"/>
                <a:ea typeface="MS Mincho" panose="02020609040205080304" pitchFamily="49" charset="-128"/>
              </a:rPr>
              <a:t>Before releasing it to the market, developers carried out several activities to test the application. It allows the system to work within each operation of the deployment phase with tolerable performance and specific processes. Using the guidance given in the deployment document, developers then installed the application in the server environment. </a:t>
            </a:r>
            <a:endParaRPr lang="en-US" sz="1400" dirty="0">
              <a:latin typeface="Gabriola" panose="04040605051002020D02" pitchFamily="82" charset="0"/>
            </a:endParaRPr>
          </a:p>
        </p:txBody>
      </p:sp>
      <p:sp>
        <p:nvSpPr>
          <p:cNvPr id="13" name="Rectangle 12">
            <a:extLst>
              <a:ext uri="{FF2B5EF4-FFF2-40B4-BE49-F238E27FC236}">
                <a16:creationId xmlns:a16="http://schemas.microsoft.com/office/drawing/2014/main" xmlns="" id="{D1DF62F9-DA49-45C6-8042-E58A4F1EB98A}"/>
              </a:ext>
            </a:extLst>
          </p:cNvPr>
          <p:cNvSpPr/>
          <p:nvPr/>
        </p:nvSpPr>
        <p:spPr>
          <a:xfrm>
            <a:off x="2944277" y="5058968"/>
            <a:ext cx="8263411" cy="523220"/>
          </a:xfrm>
          <a:prstGeom prst="rect">
            <a:avLst/>
          </a:prstGeom>
        </p:spPr>
        <p:txBody>
          <a:bodyPr wrap="square">
            <a:spAutoFit/>
          </a:bodyPr>
          <a:lstStyle/>
          <a:p>
            <a:pPr indent="457200" algn="just">
              <a:spcAft>
                <a:spcPts val="500"/>
              </a:spcAft>
            </a:pPr>
            <a:r>
              <a:rPr lang="fil-PH" sz="1400" dirty="0">
                <a:latin typeface="Gabriola" panose="04040605051002020D02" pitchFamily="82" charset="0"/>
                <a:ea typeface="MS Mincho" panose="02020609040205080304" pitchFamily="49" charset="-128"/>
                <a:cs typeface="Times New Roman" panose="02020603050405020304" pitchFamily="18" charset="0"/>
              </a:rPr>
              <a:t>Another sprint cycle happens at the end of the previous. A sprint review with all members determines the set of activities for the next iteration. It includes adjustments from leftover unfinished tasks, additional features requested, and feedback from monitoring.</a:t>
            </a:r>
            <a:endParaRPr lang="en-US" sz="1600" dirty="0">
              <a:effectLst/>
              <a:latin typeface="Gabriola" panose="04040605051002020D02" pitchFamily="82" charset="0"/>
              <a:ea typeface="MS Mincho" panose="02020609040205080304" pitchFamily="49" charset="-128"/>
              <a:cs typeface="Times New Roman" panose="02020603050405020304" pitchFamily="18" charset="0"/>
            </a:endParaRPr>
          </a:p>
        </p:txBody>
      </p:sp>
      <p:cxnSp>
        <p:nvCxnSpPr>
          <p:cNvPr id="15" name="Straight Connector 14">
            <a:extLst>
              <a:ext uri="{FF2B5EF4-FFF2-40B4-BE49-F238E27FC236}">
                <a16:creationId xmlns:a16="http://schemas.microsoft.com/office/drawing/2014/main" xmlns="" id="{E4A7E35A-9CD2-49A5-A734-A4521485E631}"/>
              </a:ext>
            </a:extLst>
          </p:cNvPr>
          <p:cNvCxnSpPr/>
          <p:nvPr/>
        </p:nvCxnSpPr>
        <p:spPr>
          <a:xfrm flipH="1">
            <a:off x="964734" y="1792834"/>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D0A519F7-C00E-4628-86A2-A5B907108789}"/>
              </a:ext>
            </a:extLst>
          </p:cNvPr>
          <p:cNvCxnSpPr/>
          <p:nvPr/>
        </p:nvCxnSpPr>
        <p:spPr>
          <a:xfrm flipH="1">
            <a:off x="964734" y="257184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7D484822-5BC6-408D-AD3D-B1731965B85A}"/>
              </a:ext>
            </a:extLst>
          </p:cNvPr>
          <p:cNvCxnSpPr/>
          <p:nvPr/>
        </p:nvCxnSpPr>
        <p:spPr>
          <a:xfrm flipH="1">
            <a:off x="964734" y="352966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2AD5086F-C5E8-413F-83E0-B38B8C6AE69C}"/>
              </a:ext>
            </a:extLst>
          </p:cNvPr>
          <p:cNvCxnSpPr/>
          <p:nvPr/>
        </p:nvCxnSpPr>
        <p:spPr>
          <a:xfrm flipH="1">
            <a:off x="964734" y="429431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4BE0ACC9-A1DE-4874-8958-638F4B372014}"/>
              </a:ext>
            </a:extLst>
          </p:cNvPr>
          <p:cNvCxnSpPr/>
          <p:nvPr/>
        </p:nvCxnSpPr>
        <p:spPr>
          <a:xfrm flipH="1">
            <a:off x="964734" y="505896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9589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272E45-3577-47F3-8EE5-EDD4B78299DF}"/>
              </a:ext>
            </a:extLst>
          </p:cNvPr>
          <p:cNvSpPr>
            <a:spLocks noGrp="1"/>
          </p:cNvSpPr>
          <p:nvPr>
            <p:ph type="title"/>
          </p:nvPr>
        </p:nvSpPr>
        <p:spPr/>
        <p:txBody>
          <a:bodyPr/>
          <a:lstStyle/>
          <a:p>
            <a:r>
              <a:rPr lang="en-US" dirty="0">
                <a:latin typeface="Gabriola" panose="04040605051002020D02" pitchFamily="82" charset="0"/>
              </a:rPr>
              <a:t>Business Model Canvas</a:t>
            </a:r>
          </a:p>
        </p:txBody>
      </p:sp>
      <p:graphicFrame>
        <p:nvGraphicFramePr>
          <p:cNvPr id="5" name="Content Placeholder 4">
            <a:extLst>
              <a:ext uri="{FF2B5EF4-FFF2-40B4-BE49-F238E27FC236}">
                <a16:creationId xmlns:a16="http://schemas.microsoft.com/office/drawing/2014/main" xmlns="" id="{F6F8F5F6-D459-4CB4-AFC0-6324E2E2D0E0}"/>
              </a:ext>
            </a:extLst>
          </p:cNvPr>
          <p:cNvGraphicFramePr>
            <a:graphicFrameLocks noGrp="1"/>
          </p:cNvGraphicFramePr>
          <p:nvPr>
            <p:ph idx="1"/>
            <p:extLst>
              <p:ext uri="{D42A27DB-BD31-4B8C-83A1-F6EECF244321}">
                <p14:modId xmlns:p14="http://schemas.microsoft.com/office/powerpoint/2010/main" val="576086833"/>
              </p:ext>
            </p:extLst>
          </p:nvPr>
        </p:nvGraphicFramePr>
        <p:xfrm>
          <a:off x="5427677" y="909224"/>
          <a:ext cx="5931017" cy="5159246"/>
        </p:xfrm>
        <a:graphic>
          <a:graphicData uri="http://schemas.openxmlformats.org/drawingml/2006/table">
            <a:tbl>
              <a:tblPr firstRow="1" firstCol="1" bandRow="1">
                <a:tableStyleId>{5C22544A-7EE6-4342-B048-85BDC9FD1C3A}</a:tableStyleId>
              </a:tblPr>
              <a:tblGrid>
                <a:gridCol w="1132514">
                  <a:extLst>
                    <a:ext uri="{9D8B030D-6E8A-4147-A177-3AD203B41FA5}">
                      <a16:colId xmlns:a16="http://schemas.microsoft.com/office/drawing/2014/main" xmlns="" val="2605982011"/>
                    </a:ext>
                  </a:extLst>
                </a:gridCol>
                <a:gridCol w="1249960">
                  <a:extLst>
                    <a:ext uri="{9D8B030D-6E8A-4147-A177-3AD203B41FA5}">
                      <a16:colId xmlns:a16="http://schemas.microsoft.com/office/drawing/2014/main" xmlns="" val="2340670578"/>
                    </a:ext>
                  </a:extLst>
                </a:gridCol>
                <a:gridCol w="800878">
                  <a:extLst>
                    <a:ext uri="{9D8B030D-6E8A-4147-A177-3AD203B41FA5}">
                      <a16:colId xmlns:a16="http://schemas.microsoft.com/office/drawing/2014/main" xmlns="" val="1734307750"/>
                    </a:ext>
                  </a:extLst>
                </a:gridCol>
                <a:gridCol w="532971">
                  <a:extLst>
                    <a:ext uri="{9D8B030D-6E8A-4147-A177-3AD203B41FA5}">
                      <a16:colId xmlns:a16="http://schemas.microsoft.com/office/drawing/2014/main" xmlns="" val="665967619"/>
                    </a:ext>
                  </a:extLst>
                </a:gridCol>
                <a:gridCol w="1156611">
                  <a:extLst>
                    <a:ext uri="{9D8B030D-6E8A-4147-A177-3AD203B41FA5}">
                      <a16:colId xmlns:a16="http://schemas.microsoft.com/office/drawing/2014/main" xmlns="" val="1887636094"/>
                    </a:ext>
                  </a:extLst>
                </a:gridCol>
                <a:gridCol w="1058083">
                  <a:extLst>
                    <a:ext uri="{9D8B030D-6E8A-4147-A177-3AD203B41FA5}">
                      <a16:colId xmlns:a16="http://schemas.microsoft.com/office/drawing/2014/main" xmlns="" val="3376516231"/>
                    </a:ext>
                  </a:extLst>
                </a:gridCol>
              </a:tblGrid>
              <a:tr h="387476">
                <a:tc>
                  <a:txBody>
                    <a:bodyPr/>
                    <a:lstStyle/>
                    <a:p>
                      <a:pPr marL="0" marR="0" algn="l">
                        <a:lnSpc>
                          <a:spcPct val="150000"/>
                        </a:lnSpc>
                        <a:spcBef>
                          <a:spcPts val="0"/>
                        </a:spcBef>
                        <a:spcAft>
                          <a:spcPts val="0"/>
                        </a:spcAft>
                      </a:pPr>
                      <a:r>
                        <a:rPr lang="fil-PH" sz="1050" dirty="0">
                          <a:effectLst/>
                        </a:rPr>
                        <a:t>Key Partners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a:txBody>
                    <a:bodyPr/>
                    <a:lstStyle/>
                    <a:p>
                      <a:pPr marL="0" marR="0" algn="l">
                        <a:lnSpc>
                          <a:spcPct val="150000"/>
                        </a:lnSpc>
                        <a:spcBef>
                          <a:spcPts val="0"/>
                        </a:spcBef>
                        <a:spcAft>
                          <a:spcPts val="0"/>
                        </a:spcAft>
                      </a:pPr>
                      <a:r>
                        <a:rPr lang="fil-PH" sz="1050">
                          <a:effectLst/>
                        </a:rPr>
                        <a:t>Key Activities</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gridSpan="2">
                  <a:txBody>
                    <a:bodyPr/>
                    <a:lstStyle/>
                    <a:p>
                      <a:pPr marL="0" marR="0" algn="l">
                        <a:lnSpc>
                          <a:spcPct val="150000"/>
                        </a:lnSpc>
                        <a:spcBef>
                          <a:spcPts val="0"/>
                        </a:spcBef>
                        <a:spcAft>
                          <a:spcPts val="0"/>
                        </a:spcAft>
                      </a:pPr>
                      <a:r>
                        <a:rPr lang="fil-PH" sz="1050">
                          <a:effectLst/>
                        </a:rPr>
                        <a:t>Value Proposition</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hMerge="1">
                  <a:txBody>
                    <a:bodyPr/>
                    <a:lstStyle/>
                    <a:p>
                      <a:endParaRPr lang="en-US"/>
                    </a:p>
                  </a:txBody>
                  <a:tcPr/>
                </a:tc>
                <a:tc>
                  <a:txBody>
                    <a:bodyPr/>
                    <a:lstStyle/>
                    <a:p>
                      <a:pPr marL="0" marR="0" algn="l">
                        <a:lnSpc>
                          <a:spcPct val="150000"/>
                        </a:lnSpc>
                        <a:spcBef>
                          <a:spcPts val="0"/>
                        </a:spcBef>
                        <a:spcAft>
                          <a:spcPts val="0"/>
                        </a:spcAft>
                      </a:pPr>
                      <a:r>
                        <a:rPr lang="fil-PH" sz="1050">
                          <a:effectLst/>
                        </a:rPr>
                        <a:t>Relationships</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a:txBody>
                    <a:bodyPr/>
                    <a:lstStyle/>
                    <a:p>
                      <a:pPr marL="0" marR="0" algn="l">
                        <a:lnSpc>
                          <a:spcPct val="150000"/>
                        </a:lnSpc>
                        <a:spcBef>
                          <a:spcPts val="0"/>
                        </a:spcBef>
                        <a:spcAft>
                          <a:spcPts val="0"/>
                        </a:spcAft>
                      </a:pPr>
                      <a:r>
                        <a:rPr lang="fil-PH" sz="1050">
                          <a:effectLst/>
                        </a:rPr>
                        <a:t>Customer Segment</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extLst>
                  <a:ext uri="{0D108BD9-81ED-4DB2-BD59-A6C34878D82A}">
                    <a16:rowId xmlns:a16="http://schemas.microsoft.com/office/drawing/2014/main" xmlns="" val="518400594"/>
                  </a:ext>
                </a:extLst>
              </a:tr>
              <a:tr h="167878">
                <a:tc rowSpan="3">
                  <a:txBody>
                    <a:bodyPr/>
                    <a:lstStyle/>
                    <a:p>
                      <a:pPr marL="0" marR="0" algn="l">
                        <a:lnSpc>
                          <a:spcPct val="150000"/>
                        </a:lnSpc>
                        <a:spcBef>
                          <a:spcPts val="0"/>
                        </a:spcBef>
                        <a:spcAft>
                          <a:spcPts val="0"/>
                        </a:spcAft>
                      </a:pPr>
                      <a:r>
                        <a:rPr lang="fil-PH" sz="1050" b="0" dirty="0">
                          <a:solidFill>
                            <a:schemeClr val="tx1"/>
                          </a:solidFill>
                          <a:effectLst/>
                        </a:rPr>
                        <a:t>-Learning centers  administration</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-Educators currently teaching in learning centers</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-Job seeking educators </a:t>
                      </a:r>
                      <a:endParaRPr lang="en-US" sz="1050" b="0" dirty="0">
                        <a:solidFill>
                          <a:schemeClr val="tx1"/>
                        </a:solidFill>
                        <a:effectLst/>
                      </a:endParaRPr>
                    </a:p>
                    <a:p>
                      <a:pPr marL="0" marR="0" algn="l">
                        <a:lnSpc>
                          <a:spcPct val="150000"/>
                        </a:lnSpc>
                        <a:spcBef>
                          <a:spcPts val="0"/>
                        </a:spcBef>
                        <a:spcAft>
                          <a:spcPts val="0"/>
                        </a:spcAft>
                      </a:pPr>
                      <a:r>
                        <a:rPr lang="fil-PH" sz="1050" dirty="0">
                          <a:solidFill>
                            <a:schemeClr val="tx1"/>
                          </a:solidFill>
                          <a:effectLst/>
                        </a:rPr>
                        <a:t> </a:t>
                      </a:r>
                      <a:endParaRPr lang="en-US" sz="1050" dirty="0">
                        <a:solidFill>
                          <a:schemeClr val="tx1"/>
                        </a:solidFill>
                        <a:effectLst/>
                      </a:endParaRPr>
                    </a:p>
                    <a:p>
                      <a:pPr marL="0" marR="0" indent="457200" algn="l">
                        <a:lnSpc>
                          <a:spcPct val="150000"/>
                        </a:lnSpc>
                        <a:spcBef>
                          <a:spcPts val="0"/>
                        </a:spcBef>
                        <a:spcAft>
                          <a:spcPts val="0"/>
                        </a:spcAft>
                      </a:pPr>
                      <a:r>
                        <a:rPr lang="fil-PH" sz="1050" dirty="0">
                          <a:effectLst/>
                        </a:rPr>
                        <a:t>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solidFill>
                      <a:srgbClr val="E4D2CD"/>
                    </a:solidFill>
                  </a:tcPr>
                </a:tc>
                <a:tc>
                  <a:txBody>
                    <a:bodyPr/>
                    <a:lstStyle/>
                    <a:p>
                      <a:pPr marL="0" marR="0" algn="l">
                        <a:lnSpc>
                          <a:spcPct val="150000"/>
                        </a:lnSpc>
                        <a:spcBef>
                          <a:spcPts val="0"/>
                        </a:spcBef>
                        <a:spcAft>
                          <a:spcPts val="0"/>
                        </a:spcAft>
                      </a:pPr>
                      <a:r>
                        <a:rPr lang="fil-PH" sz="1050" dirty="0">
                          <a:effectLst/>
                        </a:rPr>
                        <a:t>-Design and develop an intelligent school management software geared towards the needs of learning centers, educators, students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rowSpan="3" gridSpan="2">
                  <a:txBody>
                    <a:bodyPr/>
                    <a:lstStyle/>
                    <a:p>
                      <a:pPr marL="0" marR="0" algn="l">
                        <a:lnSpc>
                          <a:spcPct val="150000"/>
                        </a:lnSpc>
                        <a:spcBef>
                          <a:spcPts val="0"/>
                        </a:spcBef>
                        <a:spcAft>
                          <a:spcPts val="0"/>
                        </a:spcAft>
                      </a:pPr>
                      <a:r>
                        <a:rPr lang="fil-PH" sz="1050" dirty="0">
                          <a:effectLst/>
                        </a:rPr>
                        <a:t>- System can be used by any type of learning center</a:t>
                      </a:r>
                      <a:endParaRPr lang="en-US" sz="1050" dirty="0">
                        <a:effectLst/>
                      </a:endParaRPr>
                    </a:p>
                    <a:p>
                      <a:pPr marL="0" marR="0" algn="l">
                        <a:lnSpc>
                          <a:spcPct val="150000"/>
                        </a:lnSpc>
                        <a:spcBef>
                          <a:spcPts val="0"/>
                        </a:spcBef>
                        <a:spcAft>
                          <a:spcPts val="0"/>
                        </a:spcAft>
                      </a:pPr>
                      <a:r>
                        <a:rPr lang="fil-PH" sz="1050" dirty="0">
                          <a:effectLst/>
                        </a:rPr>
                        <a:t>- System could automate basic operations of administration with integrated artificial intelligence</a:t>
                      </a:r>
                      <a:endParaRPr lang="en-US" sz="1050" dirty="0">
                        <a:effectLst/>
                      </a:endParaRPr>
                    </a:p>
                    <a:p>
                      <a:pPr marL="0" marR="0" algn="l">
                        <a:lnSpc>
                          <a:spcPct val="150000"/>
                        </a:lnSpc>
                        <a:spcBef>
                          <a:spcPts val="0"/>
                        </a:spcBef>
                        <a:spcAft>
                          <a:spcPts val="0"/>
                        </a:spcAft>
                      </a:pPr>
                      <a:r>
                        <a:rPr lang="fil-PH" sz="1050" dirty="0">
                          <a:effectLst/>
                        </a:rPr>
                        <a:t>- System has additionalsupport to the educators and students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rowSpan="3" hMerge="1">
                  <a:txBody>
                    <a:bodyPr/>
                    <a:lstStyle/>
                    <a:p>
                      <a:endParaRPr lang="en-US"/>
                    </a:p>
                  </a:txBody>
                  <a:tcPr/>
                </a:tc>
                <a:tc>
                  <a:txBody>
                    <a:bodyPr/>
                    <a:lstStyle/>
                    <a:p>
                      <a:pPr marL="0" marR="0" algn="l">
                        <a:lnSpc>
                          <a:spcPct val="150000"/>
                        </a:lnSpc>
                        <a:spcBef>
                          <a:spcPts val="0"/>
                        </a:spcBef>
                        <a:spcAft>
                          <a:spcPts val="0"/>
                        </a:spcAft>
                      </a:pPr>
                      <a:r>
                        <a:rPr lang="fil-PH" sz="1050">
                          <a:effectLst/>
                        </a:rPr>
                        <a:t>- Customer service hotlines</a:t>
                      </a:r>
                      <a:endParaRPr lang="en-US" sz="1050">
                        <a:effectLst/>
                      </a:endParaRPr>
                    </a:p>
                    <a:p>
                      <a:pPr marL="0" marR="0" algn="l">
                        <a:lnSpc>
                          <a:spcPct val="150000"/>
                        </a:lnSpc>
                        <a:spcBef>
                          <a:spcPts val="0"/>
                        </a:spcBef>
                        <a:spcAft>
                          <a:spcPts val="0"/>
                        </a:spcAft>
                      </a:pPr>
                      <a:r>
                        <a:rPr lang="fil-PH" sz="1050">
                          <a:effectLst/>
                        </a:rPr>
                        <a:t>- User Feedback</a:t>
                      </a:r>
                      <a:endParaRPr lang="en-US" sz="1050">
                        <a:effectLst/>
                      </a:endParaRPr>
                    </a:p>
                    <a:p>
                      <a:pPr marL="0" marR="0" algn="l">
                        <a:lnSpc>
                          <a:spcPct val="150000"/>
                        </a:lnSpc>
                        <a:spcBef>
                          <a:spcPts val="0"/>
                        </a:spcBef>
                        <a:spcAft>
                          <a:spcPts val="0"/>
                        </a:spcAft>
                        <a:tabLst>
                          <a:tab pos="733425" algn="l"/>
                        </a:tabLst>
                      </a:pPr>
                      <a:r>
                        <a:rPr lang="fil-PH" sz="1050">
                          <a:effectLst/>
                        </a:rPr>
                        <a:t>- Email</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rowSpan="3">
                  <a:txBody>
                    <a:bodyPr/>
                    <a:lstStyle/>
                    <a:p>
                      <a:pPr marL="0" marR="0" algn="l">
                        <a:lnSpc>
                          <a:spcPct val="150000"/>
                        </a:lnSpc>
                        <a:spcBef>
                          <a:spcPts val="0"/>
                        </a:spcBef>
                        <a:spcAft>
                          <a:spcPts val="0"/>
                        </a:spcAft>
                      </a:pPr>
                      <a:r>
                        <a:rPr lang="fil-PH" sz="1050" dirty="0">
                          <a:effectLst/>
                        </a:rPr>
                        <a:t>- Learning center administration</a:t>
                      </a:r>
                      <a:endParaRPr lang="en-US" sz="1050" dirty="0">
                        <a:effectLst/>
                      </a:endParaRPr>
                    </a:p>
                    <a:p>
                      <a:pPr marL="0" marR="0" algn="l">
                        <a:lnSpc>
                          <a:spcPct val="150000"/>
                        </a:lnSpc>
                        <a:spcBef>
                          <a:spcPts val="0"/>
                        </a:spcBef>
                        <a:spcAft>
                          <a:spcPts val="0"/>
                        </a:spcAft>
                      </a:pPr>
                      <a:r>
                        <a:rPr lang="fil-PH" sz="1050" dirty="0">
                          <a:effectLst/>
                        </a:rPr>
                        <a:t>- Educators in learning centers</a:t>
                      </a:r>
                      <a:endParaRPr lang="en-US" sz="1050" dirty="0">
                        <a:effectLst/>
                      </a:endParaRPr>
                    </a:p>
                    <a:p>
                      <a:pPr marL="0" marR="0" algn="l">
                        <a:lnSpc>
                          <a:spcPct val="150000"/>
                        </a:lnSpc>
                        <a:spcBef>
                          <a:spcPts val="0"/>
                        </a:spcBef>
                        <a:spcAft>
                          <a:spcPts val="0"/>
                        </a:spcAft>
                      </a:pPr>
                      <a:r>
                        <a:rPr lang="fil-PH" sz="1050" dirty="0">
                          <a:effectLst/>
                        </a:rPr>
                        <a:t>- Students in learning centers</a:t>
                      </a:r>
                      <a:endParaRPr lang="en-US" sz="1050" dirty="0">
                        <a:effectLst/>
                      </a:endParaRPr>
                    </a:p>
                    <a:p>
                      <a:pPr marL="0" marR="0" algn="l">
                        <a:lnSpc>
                          <a:spcPct val="150000"/>
                        </a:lnSpc>
                        <a:spcBef>
                          <a:spcPts val="0"/>
                        </a:spcBef>
                        <a:spcAft>
                          <a:spcPts val="0"/>
                        </a:spcAft>
                      </a:pPr>
                      <a:r>
                        <a:rPr lang="fil-PH" sz="1050" dirty="0">
                          <a:effectLst/>
                        </a:rPr>
                        <a:t>- Educators seeking employment</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extLst>
                  <a:ext uri="{0D108BD9-81ED-4DB2-BD59-A6C34878D82A}">
                    <a16:rowId xmlns:a16="http://schemas.microsoft.com/office/drawing/2014/main" xmlns="" val="2391430522"/>
                  </a:ext>
                </a:extLst>
              </a:tr>
              <a:tr h="0">
                <a:tc vMerge="1">
                  <a:txBody>
                    <a:bodyPr/>
                    <a:lstStyle/>
                    <a:p>
                      <a:endParaRPr lang="en-US"/>
                    </a:p>
                  </a:txBody>
                  <a:tcPr/>
                </a:tc>
                <a:tc>
                  <a:txBody>
                    <a:bodyPr/>
                    <a:lstStyle/>
                    <a:p>
                      <a:pPr marL="0" marR="0" algn="l">
                        <a:lnSpc>
                          <a:spcPct val="150000"/>
                        </a:lnSpc>
                        <a:spcBef>
                          <a:spcPts val="0"/>
                        </a:spcBef>
                        <a:spcAft>
                          <a:spcPts val="0"/>
                        </a:spcAft>
                      </a:pPr>
                      <a:r>
                        <a:rPr lang="fil-PH" sz="1050" b="1" dirty="0">
                          <a:solidFill>
                            <a:schemeClr val="bg1"/>
                          </a:solidFill>
                          <a:effectLst/>
                        </a:rPr>
                        <a:t>Key Resources</a:t>
                      </a:r>
                      <a:endParaRPr lang="en-US" sz="105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solidFill>
                      <a:srgbClr val="B15E28"/>
                    </a:solidFill>
                  </a:tcPr>
                </a:tc>
                <a:tc gridSpan="2" vMerge="1">
                  <a:txBody>
                    <a:bodyPr/>
                    <a:lstStyle/>
                    <a:p>
                      <a:endParaRPr lang="en-US"/>
                    </a:p>
                  </a:txBody>
                  <a:tcPr/>
                </a:tc>
                <a:tc hMerge="1" vMerge="1">
                  <a:txBody>
                    <a:bodyPr/>
                    <a:lstStyle/>
                    <a:p>
                      <a:endParaRPr lang="en-US"/>
                    </a:p>
                  </a:txBody>
                  <a:tcPr/>
                </a:tc>
                <a:tc>
                  <a:txBody>
                    <a:bodyPr/>
                    <a:lstStyle/>
                    <a:p>
                      <a:pPr marL="0" marR="0" algn="l">
                        <a:lnSpc>
                          <a:spcPct val="150000"/>
                        </a:lnSpc>
                        <a:spcBef>
                          <a:spcPts val="0"/>
                        </a:spcBef>
                        <a:spcAft>
                          <a:spcPts val="0"/>
                        </a:spcAft>
                      </a:pPr>
                      <a:r>
                        <a:rPr lang="fil-PH" sz="1050" b="1" dirty="0">
                          <a:solidFill>
                            <a:schemeClr val="bg1"/>
                          </a:solidFill>
                          <a:effectLst/>
                        </a:rPr>
                        <a:t>Channels</a:t>
                      </a:r>
                      <a:endParaRPr lang="en-US" sz="105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solidFill>
                      <a:srgbClr val="B15E28"/>
                    </a:solidFill>
                  </a:tcPr>
                </a:tc>
                <a:tc vMerge="1">
                  <a:txBody>
                    <a:bodyPr/>
                    <a:lstStyle/>
                    <a:p>
                      <a:endParaRPr lang="en-US"/>
                    </a:p>
                  </a:txBody>
                  <a:tcPr/>
                </a:tc>
                <a:extLst>
                  <a:ext uri="{0D108BD9-81ED-4DB2-BD59-A6C34878D82A}">
                    <a16:rowId xmlns:a16="http://schemas.microsoft.com/office/drawing/2014/main" xmlns="" val="2920918655"/>
                  </a:ext>
                </a:extLst>
              </a:tr>
              <a:tr h="1558796">
                <a:tc vMerge="1">
                  <a:txBody>
                    <a:bodyPr/>
                    <a:lstStyle/>
                    <a:p>
                      <a:endParaRPr lang="en-US"/>
                    </a:p>
                  </a:txBody>
                  <a:tcPr/>
                </a:tc>
                <a:tc>
                  <a:txBody>
                    <a:bodyPr/>
                    <a:lstStyle/>
                    <a:p>
                      <a:pPr marL="0" marR="0" algn="l">
                        <a:lnSpc>
                          <a:spcPct val="150000"/>
                        </a:lnSpc>
                        <a:spcBef>
                          <a:spcPts val="0"/>
                        </a:spcBef>
                        <a:spcAft>
                          <a:spcPts val="0"/>
                        </a:spcAft>
                      </a:pPr>
                      <a:r>
                        <a:rPr lang="fil-PH" sz="1050" dirty="0">
                          <a:effectLst/>
                        </a:rPr>
                        <a:t>- Web domain and host</a:t>
                      </a:r>
                      <a:endParaRPr lang="en-US" sz="1050" dirty="0">
                        <a:effectLst/>
                      </a:endParaRPr>
                    </a:p>
                    <a:p>
                      <a:pPr marL="0" marR="0" algn="l">
                        <a:lnSpc>
                          <a:spcPct val="150000"/>
                        </a:lnSpc>
                        <a:spcBef>
                          <a:spcPts val="0"/>
                        </a:spcBef>
                        <a:spcAft>
                          <a:spcPts val="0"/>
                        </a:spcAft>
                      </a:pPr>
                      <a:r>
                        <a:rPr lang="fil-PH" sz="1050" dirty="0">
                          <a:effectLst/>
                        </a:rPr>
                        <a:t>- Developers</a:t>
                      </a:r>
                      <a:endParaRPr lang="en-US" sz="1050" dirty="0">
                        <a:effectLst/>
                      </a:endParaRPr>
                    </a:p>
                    <a:p>
                      <a:pPr marL="0" marR="0" algn="l">
                        <a:lnSpc>
                          <a:spcPct val="150000"/>
                        </a:lnSpc>
                        <a:spcBef>
                          <a:spcPts val="0"/>
                        </a:spcBef>
                        <a:spcAft>
                          <a:spcPts val="0"/>
                        </a:spcAft>
                      </a:pPr>
                      <a:r>
                        <a:rPr lang="fil-PH" sz="1050" dirty="0">
                          <a:effectLst/>
                        </a:rPr>
                        <a:t>- UI/UX designers</a:t>
                      </a:r>
                      <a:endParaRPr lang="en-US" sz="1050" dirty="0">
                        <a:effectLst/>
                      </a:endParaRPr>
                    </a:p>
                    <a:p>
                      <a:pPr marL="0" marR="0" algn="l">
                        <a:lnSpc>
                          <a:spcPct val="150000"/>
                        </a:lnSpc>
                        <a:spcBef>
                          <a:spcPts val="0"/>
                        </a:spcBef>
                        <a:spcAft>
                          <a:spcPts val="0"/>
                        </a:spcAft>
                      </a:pPr>
                      <a:r>
                        <a:rPr lang="fil-PH" sz="1050" dirty="0">
                          <a:effectLst/>
                        </a:rPr>
                        <a:t>- Researchers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gridSpan="2" vMerge="1">
                  <a:txBody>
                    <a:bodyPr/>
                    <a:lstStyle/>
                    <a:p>
                      <a:endParaRPr lang="en-US"/>
                    </a:p>
                  </a:txBody>
                  <a:tcPr/>
                </a:tc>
                <a:tc hMerge="1" vMerge="1">
                  <a:txBody>
                    <a:bodyPr/>
                    <a:lstStyle/>
                    <a:p>
                      <a:endParaRPr lang="en-US"/>
                    </a:p>
                  </a:txBody>
                  <a:tcPr/>
                </a:tc>
                <a:tc>
                  <a:txBody>
                    <a:bodyPr/>
                    <a:lstStyle/>
                    <a:p>
                      <a:pPr marL="0" marR="0" algn="l">
                        <a:lnSpc>
                          <a:spcPct val="150000"/>
                        </a:lnSpc>
                        <a:spcBef>
                          <a:spcPts val="0"/>
                        </a:spcBef>
                        <a:spcAft>
                          <a:spcPts val="0"/>
                        </a:spcAft>
                      </a:pPr>
                      <a:r>
                        <a:rPr lang="fil-PH" sz="1050" dirty="0">
                          <a:effectLst/>
                        </a:rPr>
                        <a:t>- On-location Visits</a:t>
                      </a:r>
                      <a:endParaRPr lang="en-US" sz="1050" dirty="0">
                        <a:effectLst/>
                      </a:endParaRPr>
                    </a:p>
                    <a:p>
                      <a:pPr marL="0" marR="0" algn="l">
                        <a:lnSpc>
                          <a:spcPct val="150000"/>
                        </a:lnSpc>
                        <a:spcBef>
                          <a:spcPts val="0"/>
                        </a:spcBef>
                        <a:spcAft>
                          <a:spcPts val="0"/>
                        </a:spcAft>
                      </a:pPr>
                      <a:r>
                        <a:rPr lang="fil-PH" sz="1050" dirty="0">
                          <a:effectLst/>
                        </a:rPr>
                        <a:t>- Company Website </a:t>
                      </a:r>
                      <a:endParaRPr lang="en-US" sz="1050" dirty="0">
                        <a:effectLst/>
                      </a:endParaRPr>
                    </a:p>
                    <a:p>
                      <a:pPr marL="0" marR="0" algn="l">
                        <a:lnSpc>
                          <a:spcPct val="150000"/>
                        </a:lnSpc>
                        <a:spcBef>
                          <a:spcPts val="0"/>
                        </a:spcBef>
                        <a:spcAft>
                          <a:spcPts val="0"/>
                        </a:spcAft>
                      </a:pPr>
                      <a:r>
                        <a:rPr lang="fil-PH" sz="1050" dirty="0">
                          <a:effectLst/>
                        </a:rPr>
                        <a:t>- Social Media Marketing</a:t>
                      </a:r>
                      <a:endParaRPr lang="en-US" sz="1050" dirty="0">
                        <a:effectLst/>
                      </a:endParaRPr>
                    </a:p>
                    <a:p>
                      <a:pPr marL="0" marR="0" algn="l">
                        <a:lnSpc>
                          <a:spcPct val="150000"/>
                        </a:lnSpc>
                        <a:spcBef>
                          <a:spcPts val="0"/>
                        </a:spcBef>
                        <a:spcAft>
                          <a:spcPts val="0"/>
                        </a:spcAft>
                      </a:pPr>
                      <a:r>
                        <a:rPr lang="fil-PH" sz="1050" dirty="0">
                          <a:effectLst/>
                        </a:rPr>
                        <a:t>- Word of mouth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vMerge="1">
                  <a:txBody>
                    <a:bodyPr/>
                    <a:lstStyle/>
                    <a:p>
                      <a:endParaRPr lang="en-US"/>
                    </a:p>
                  </a:txBody>
                  <a:tcPr/>
                </a:tc>
                <a:extLst>
                  <a:ext uri="{0D108BD9-81ED-4DB2-BD59-A6C34878D82A}">
                    <a16:rowId xmlns:a16="http://schemas.microsoft.com/office/drawing/2014/main" xmlns="" val="2219979891"/>
                  </a:ext>
                </a:extLst>
              </a:tr>
              <a:tr h="0">
                <a:tc gridSpan="3">
                  <a:txBody>
                    <a:bodyPr/>
                    <a:lstStyle/>
                    <a:p>
                      <a:pPr marL="0" marR="0" indent="457200" algn="l">
                        <a:lnSpc>
                          <a:spcPct val="150000"/>
                        </a:lnSpc>
                        <a:spcBef>
                          <a:spcPts val="0"/>
                        </a:spcBef>
                        <a:spcAft>
                          <a:spcPts val="0"/>
                        </a:spcAft>
                      </a:pPr>
                      <a:r>
                        <a:rPr lang="fil-PH" sz="1050" dirty="0">
                          <a:effectLst/>
                        </a:rPr>
                        <a:t>Cost Structures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hMerge="1">
                  <a:txBody>
                    <a:bodyPr/>
                    <a:lstStyle/>
                    <a:p>
                      <a:endParaRPr lang="en-US"/>
                    </a:p>
                  </a:txBody>
                  <a:tcPr/>
                </a:tc>
                <a:tc hMerge="1">
                  <a:txBody>
                    <a:bodyPr/>
                    <a:lstStyle/>
                    <a:p>
                      <a:endParaRPr lang="en-US"/>
                    </a:p>
                  </a:txBody>
                  <a:tcPr/>
                </a:tc>
                <a:tc gridSpan="3">
                  <a:txBody>
                    <a:bodyPr/>
                    <a:lstStyle/>
                    <a:p>
                      <a:pPr marL="0" marR="0" indent="457200" algn="l">
                        <a:lnSpc>
                          <a:spcPct val="150000"/>
                        </a:lnSpc>
                        <a:spcBef>
                          <a:spcPts val="0"/>
                        </a:spcBef>
                        <a:spcAft>
                          <a:spcPts val="0"/>
                        </a:spcAft>
                      </a:pPr>
                      <a:r>
                        <a:rPr lang="fil-PH" sz="1050" b="1" dirty="0">
                          <a:solidFill>
                            <a:schemeClr val="bg1"/>
                          </a:solidFill>
                          <a:effectLst/>
                        </a:rPr>
                        <a:t>Revenue Streams</a:t>
                      </a:r>
                      <a:endParaRPr lang="en-US" sz="105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169074856"/>
                  </a:ext>
                </a:extLst>
              </a:tr>
              <a:tr h="94679">
                <a:tc gridSpan="3">
                  <a:txBody>
                    <a:bodyPr/>
                    <a:lstStyle/>
                    <a:p>
                      <a:pPr marL="0" marR="0" algn="l">
                        <a:lnSpc>
                          <a:spcPct val="150000"/>
                        </a:lnSpc>
                        <a:spcBef>
                          <a:spcPts val="0"/>
                        </a:spcBef>
                        <a:spcAft>
                          <a:spcPts val="0"/>
                        </a:spcAft>
                      </a:pPr>
                      <a:r>
                        <a:rPr lang="fil-PH" sz="1050" b="0" dirty="0">
                          <a:solidFill>
                            <a:schemeClr val="tx1"/>
                          </a:solidFill>
                          <a:effectLst/>
                        </a:rPr>
                        <a:t>- Customer acquisition costs </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 Research and Development</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 Marketing and Advertising</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 Hosting, Operations and Maintenance</a:t>
                      </a:r>
                      <a:endParaRPr lang="en-US" sz="1050" b="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solidFill>
                      <a:srgbClr val="E4D2CD"/>
                    </a:solidFill>
                  </a:tcPr>
                </a:tc>
                <a:tc hMerge="1">
                  <a:txBody>
                    <a:bodyPr/>
                    <a:lstStyle/>
                    <a:p>
                      <a:endParaRPr lang="en-US"/>
                    </a:p>
                  </a:txBody>
                  <a:tcPr/>
                </a:tc>
                <a:tc hMerge="1">
                  <a:txBody>
                    <a:bodyPr/>
                    <a:lstStyle/>
                    <a:p>
                      <a:endParaRPr lang="en-US"/>
                    </a:p>
                  </a:txBody>
                  <a:tcPr/>
                </a:tc>
                <a:tc gridSpan="3">
                  <a:txBody>
                    <a:bodyPr/>
                    <a:lstStyle/>
                    <a:p>
                      <a:pPr marL="0" marR="0" algn="l">
                        <a:lnSpc>
                          <a:spcPct val="150000"/>
                        </a:lnSpc>
                        <a:spcBef>
                          <a:spcPts val="0"/>
                        </a:spcBef>
                        <a:spcAft>
                          <a:spcPts val="0"/>
                        </a:spcAft>
                      </a:pPr>
                      <a:r>
                        <a:rPr lang="fil-PH" sz="1050" dirty="0">
                          <a:effectLst/>
                        </a:rPr>
                        <a:t>- Subsciption based on feature packages</a:t>
                      </a:r>
                      <a:endParaRPr lang="en-US" sz="1050" dirty="0">
                        <a:effectLst/>
                      </a:endParaRPr>
                    </a:p>
                    <a:p>
                      <a:pPr marL="0" marR="0" algn="l">
                        <a:lnSpc>
                          <a:spcPct val="150000"/>
                        </a:lnSpc>
                        <a:spcBef>
                          <a:spcPts val="0"/>
                        </a:spcBef>
                        <a:spcAft>
                          <a:spcPts val="0"/>
                        </a:spcAft>
                      </a:pPr>
                      <a:r>
                        <a:rPr lang="fil-PH" sz="1050" dirty="0">
                          <a:effectLst/>
                        </a:rPr>
                        <a:t>- Ad Revenue from free or trial users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3535885713"/>
                  </a:ext>
                </a:extLst>
              </a:tr>
            </a:tbl>
          </a:graphicData>
        </a:graphic>
      </p:graphicFrame>
    </p:spTree>
    <p:extLst>
      <p:ext uri="{BB962C8B-B14F-4D97-AF65-F5344CB8AC3E}">
        <p14:creationId xmlns:p14="http://schemas.microsoft.com/office/powerpoint/2010/main" val="4189042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7CE158-3B28-4CFF-A28F-1210EE4E94AD}"/>
              </a:ext>
            </a:extLst>
          </p:cNvPr>
          <p:cNvSpPr>
            <a:spLocks noGrp="1"/>
          </p:cNvSpPr>
          <p:nvPr>
            <p:ph type="title"/>
          </p:nvPr>
        </p:nvSpPr>
        <p:spPr/>
        <p:txBody>
          <a:bodyPr/>
          <a:lstStyle/>
          <a:p>
            <a:r>
              <a:rPr lang="en-US" dirty="0">
                <a:latin typeface="Gabriola" panose="04040605051002020D02" pitchFamily="82" charset="0"/>
              </a:rPr>
              <a:t>Program Workflow</a:t>
            </a:r>
          </a:p>
        </p:txBody>
      </p:sp>
      <p:pic>
        <p:nvPicPr>
          <p:cNvPr id="5" name="Content Placeholder 4">
            <a:extLst>
              <a:ext uri="{FF2B5EF4-FFF2-40B4-BE49-F238E27FC236}">
                <a16:creationId xmlns:a16="http://schemas.microsoft.com/office/drawing/2014/main" xmlns="" id="{335877BE-1EBC-4FAE-8997-8C66E5825323}"/>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9211"/>
          <a:stretch/>
        </p:blipFill>
        <p:spPr bwMode="auto">
          <a:xfrm>
            <a:off x="5418138" y="1125119"/>
            <a:ext cx="5470525" cy="4607763"/>
          </a:xfrm>
          <a:prstGeom prst="rect">
            <a:avLst/>
          </a:prstGeom>
          <a:ln>
            <a:noFill/>
          </a:ln>
          <a:extLst>
            <a:ext uri="{53640926-AAD7-44D8-BBD7-CCE9431645EC}">
              <a14:shadowObscured xmlns:a14="http://schemas.microsoft.com/office/drawing/2010/main"/>
            </a:ext>
          </a:extLst>
        </p:spPr>
      </p:pic>
      <p:sp>
        <p:nvSpPr>
          <p:cNvPr id="6" name="Text Placeholder 3">
            <a:extLst>
              <a:ext uri="{FF2B5EF4-FFF2-40B4-BE49-F238E27FC236}">
                <a16:creationId xmlns:a16="http://schemas.microsoft.com/office/drawing/2014/main" xmlns="" id="{9824130E-13DC-4809-B792-E748CB28CE7C}"/>
              </a:ext>
            </a:extLst>
          </p:cNvPr>
          <p:cNvSpPr>
            <a:spLocks noGrp="1"/>
          </p:cNvSpPr>
          <p:nvPr>
            <p:ph type="body" sz="half" idx="2"/>
          </p:nvPr>
        </p:nvSpPr>
        <p:spPr>
          <a:xfrm>
            <a:off x="1293811" y="3031065"/>
            <a:ext cx="3718455" cy="2438404"/>
          </a:xfrm>
        </p:spPr>
        <p:txBody>
          <a:bodyPr/>
          <a:lstStyle/>
          <a:p>
            <a:r>
              <a:rPr lang="en-US" dirty="0"/>
              <a:t>User Activity Program Workflow</a:t>
            </a:r>
          </a:p>
        </p:txBody>
      </p:sp>
    </p:spTree>
    <p:extLst>
      <p:ext uri="{BB962C8B-B14F-4D97-AF65-F5344CB8AC3E}">
        <p14:creationId xmlns:p14="http://schemas.microsoft.com/office/powerpoint/2010/main" val="10620170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5595A7BB-EEA9-4598-A029-B2E0FE5CFE28}"/>
              </a:ext>
            </a:extLst>
          </p:cNvPr>
          <p:cNvSpPr>
            <a:spLocks noGrp="1"/>
          </p:cNvSpPr>
          <p:nvPr>
            <p:ph type="body" sz="half" idx="2"/>
          </p:nvPr>
        </p:nvSpPr>
        <p:spPr/>
        <p:txBody>
          <a:bodyPr/>
          <a:lstStyle/>
          <a:p>
            <a:r>
              <a:rPr lang="en-US" dirty="0"/>
              <a:t>Hiring Module Program Workflow</a:t>
            </a:r>
          </a:p>
        </p:txBody>
      </p:sp>
      <p:pic>
        <p:nvPicPr>
          <p:cNvPr id="5" name="Content Placeholder 4">
            <a:extLst>
              <a:ext uri="{FF2B5EF4-FFF2-40B4-BE49-F238E27FC236}">
                <a16:creationId xmlns:a16="http://schemas.microsoft.com/office/drawing/2014/main" xmlns="" id="{FEC67BF0-0218-48F9-8C86-091D2548FDE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2141078"/>
            <a:ext cx="5470525" cy="2575845"/>
          </a:xfrm>
          <a:prstGeom prst="rect">
            <a:avLst/>
          </a:prstGeom>
        </p:spPr>
      </p:pic>
    </p:spTree>
    <p:extLst>
      <p:ext uri="{BB962C8B-B14F-4D97-AF65-F5344CB8AC3E}">
        <p14:creationId xmlns:p14="http://schemas.microsoft.com/office/powerpoint/2010/main" val="9752554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E3D46C67-904A-4AD0-A72B-06E25B3BF2C7}"/>
              </a:ext>
            </a:extLst>
          </p:cNvPr>
          <p:cNvSpPr>
            <a:spLocks noGrp="1"/>
          </p:cNvSpPr>
          <p:nvPr>
            <p:ph type="body" sz="half" idx="2"/>
          </p:nvPr>
        </p:nvSpPr>
        <p:spPr/>
        <p:txBody>
          <a:bodyPr/>
          <a:lstStyle/>
          <a:p>
            <a:r>
              <a:rPr lang="en-US" dirty="0"/>
              <a:t>Enrolment Module Program Workflow</a:t>
            </a:r>
          </a:p>
        </p:txBody>
      </p:sp>
      <p:pic>
        <p:nvPicPr>
          <p:cNvPr id="5" name="Content Placeholder 4">
            <a:extLst>
              <a:ext uri="{FF2B5EF4-FFF2-40B4-BE49-F238E27FC236}">
                <a16:creationId xmlns:a16="http://schemas.microsoft.com/office/drawing/2014/main" xmlns="" id="{BC8264CB-9CE0-4605-9885-19F663051F8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1763872"/>
            <a:ext cx="5470525" cy="3330256"/>
          </a:xfrm>
          <a:prstGeom prst="rect">
            <a:avLst/>
          </a:prstGeom>
        </p:spPr>
      </p:pic>
    </p:spTree>
    <p:extLst>
      <p:ext uri="{BB962C8B-B14F-4D97-AF65-F5344CB8AC3E}">
        <p14:creationId xmlns:p14="http://schemas.microsoft.com/office/powerpoint/2010/main" val="6332441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0FBB018E-5497-49FB-88E2-FBABF7215923}"/>
              </a:ext>
            </a:extLst>
          </p:cNvPr>
          <p:cNvSpPr>
            <a:spLocks noGrp="1"/>
          </p:cNvSpPr>
          <p:nvPr>
            <p:ph type="body" sz="half" idx="2"/>
          </p:nvPr>
        </p:nvSpPr>
        <p:spPr/>
        <p:txBody>
          <a:bodyPr/>
          <a:lstStyle/>
          <a:p>
            <a:r>
              <a:rPr lang="en-US" dirty="0"/>
              <a:t>Scheduling Module Program Workflow</a:t>
            </a:r>
          </a:p>
        </p:txBody>
      </p:sp>
      <p:pic>
        <p:nvPicPr>
          <p:cNvPr id="5" name="Content Placeholder 4">
            <a:extLst>
              <a:ext uri="{FF2B5EF4-FFF2-40B4-BE49-F238E27FC236}">
                <a16:creationId xmlns:a16="http://schemas.microsoft.com/office/drawing/2014/main" xmlns="" id="{34885E73-0523-4020-A21E-100FF3797A3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2063103"/>
            <a:ext cx="5470525" cy="2731795"/>
          </a:xfrm>
          <a:prstGeom prst="rect">
            <a:avLst/>
          </a:prstGeom>
        </p:spPr>
      </p:pic>
    </p:spTree>
    <p:extLst>
      <p:ext uri="{BB962C8B-B14F-4D97-AF65-F5344CB8AC3E}">
        <p14:creationId xmlns:p14="http://schemas.microsoft.com/office/powerpoint/2010/main" val="28040227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632D0A40-51FC-4EAA-AA43-67497676E676}"/>
              </a:ext>
            </a:extLst>
          </p:cNvPr>
          <p:cNvSpPr>
            <a:spLocks noGrp="1"/>
          </p:cNvSpPr>
          <p:nvPr>
            <p:ph type="body" sz="half" idx="2"/>
          </p:nvPr>
        </p:nvSpPr>
        <p:spPr/>
        <p:txBody>
          <a:bodyPr/>
          <a:lstStyle/>
          <a:p>
            <a:r>
              <a:rPr lang="en-US" dirty="0"/>
              <a:t>Teaching Assistance Program Workflow</a:t>
            </a:r>
          </a:p>
        </p:txBody>
      </p:sp>
      <p:pic>
        <p:nvPicPr>
          <p:cNvPr id="5" name="Content Placeholder 4">
            <a:extLst>
              <a:ext uri="{FF2B5EF4-FFF2-40B4-BE49-F238E27FC236}">
                <a16:creationId xmlns:a16="http://schemas.microsoft.com/office/drawing/2014/main" xmlns="" id="{41DDE37D-E7DE-4354-B3BA-B521365C0B4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524133" y="2247735"/>
            <a:ext cx="5258534" cy="2362530"/>
          </a:xfrm>
          <a:prstGeom prst="rect">
            <a:avLst/>
          </a:prstGeom>
        </p:spPr>
      </p:pic>
    </p:spTree>
    <p:extLst>
      <p:ext uri="{BB962C8B-B14F-4D97-AF65-F5344CB8AC3E}">
        <p14:creationId xmlns:p14="http://schemas.microsoft.com/office/powerpoint/2010/main" val="41195528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2B430B-1E60-4B20-800D-ADEFFF839B3D}"/>
              </a:ext>
            </a:extLst>
          </p:cNvPr>
          <p:cNvSpPr>
            <a:spLocks noGrp="1"/>
          </p:cNvSpPr>
          <p:nvPr>
            <p:ph type="title"/>
          </p:nvPr>
        </p:nvSpPr>
        <p:spPr/>
        <p:txBody>
          <a:bodyPr/>
          <a:lstStyle/>
          <a:p>
            <a:r>
              <a:rPr lang="en-US" dirty="0">
                <a:latin typeface="Gabriola" panose="04040605051002020D02" pitchFamily="82" charset="0"/>
              </a:rPr>
              <a:t>Validation Board</a:t>
            </a:r>
          </a:p>
        </p:txBody>
      </p:sp>
      <p:graphicFrame>
        <p:nvGraphicFramePr>
          <p:cNvPr id="5" name="Content Placeholder 4">
            <a:extLst>
              <a:ext uri="{FF2B5EF4-FFF2-40B4-BE49-F238E27FC236}">
                <a16:creationId xmlns:a16="http://schemas.microsoft.com/office/drawing/2014/main" xmlns="" id="{84C96E30-8DD1-4550-97C0-F927F0C7FA82}"/>
              </a:ext>
            </a:extLst>
          </p:cNvPr>
          <p:cNvGraphicFramePr>
            <a:graphicFrameLocks noGrp="1"/>
          </p:cNvGraphicFramePr>
          <p:nvPr>
            <p:ph idx="1"/>
            <p:extLst>
              <p:ext uri="{D42A27DB-BD31-4B8C-83A1-F6EECF244321}">
                <p14:modId xmlns:p14="http://schemas.microsoft.com/office/powerpoint/2010/main" val="1492609541"/>
              </p:ext>
            </p:extLst>
          </p:nvPr>
        </p:nvGraphicFramePr>
        <p:xfrm>
          <a:off x="5560750" y="1243203"/>
          <a:ext cx="5470526" cy="4434078"/>
        </p:xfrm>
        <a:graphic>
          <a:graphicData uri="http://schemas.openxmlformats.org/drawingml/2006/table">
            <a:tbl>
              <a:tblPr firstRow="1" firstCol="1" bandRow="1">
                <a:tableStyleId>{5C22544A-7EE6-4342-B048-85BDC9FD1C3A}</a:tableStyleId>
              </a:tblPr>
              <a:tblGrid>
                <a:gridCol w="1057328">
                  <a:extLst>
                    <a:ext uri="{9D8B030D-6E8A-4147-A177-3AD203B41FA5}">
                      <a16:colId xmlns:a16="http://schemas.microsoft.com/office/drawing/2014/main" xmlns="" val="1763600929"/>
                    </a:ext>
                  </a:extLst>
                </a:gridCol>
                <a:gridCol w="1471066">
                  <a:extLst>
                    <a:ext uri="{9D8B030D-6E8A-4147-A177-3AD203B41FA5}">
                      <a16:colId xmlns:a16="http://schemas.microsoft.com/office/drawing/2014/main" xmlns="" val="2477187401"/>
                    </a:ext>
                  </a:extLst>
                </a:gridCol>
                <a:gridCol w="1471066">
                  <a:extLst>
                    <a:ext uri="{9D8B030D-6E8A-4147-A177-3AD203B41FA5}">
                      <a16:colId xmlns:a16="http://schemas.microsoft.com/office/drawing/2014/main" xmlns="" val="914370250"/>
                    </a:ext>
                  </a:extLst>
                </a:gridCol>
                <a:gridCol w="1471066">
                  <a:extLst>
                    <a:ext uri="{9D8B030D-6E8A-4147-A177-3AD203B41FA5}">
                      <a16:colId xmlns:a16="http://schemas.microsoft.com/office/drawing/2014/main" xmlns="" val="547465076"/>
                    </a:ext>
                  </a:extLst>
                </a:gridCol>
              </a:tblGrid>
              <a:tr h="171196">
                <a:tc>
                  <a:txBody>
                    <a:bodyPr/>
                    <a:lstStyle/>
                    <a:p>
                      <a:pPr marL="0" marR="0" algn="ctr">
                        <a:lnSpc>
                          <a:spcPct val="115000"/>
                        </a:lnSpc>
                        <a:spcBef>
                          <a:spcPts val="0"/>
                        </a:spcBef>
                        <a:spcAft>
                          <a:spcPts val="0"/>
                        </a:spcAft>
                      </a:pPr>
                      <a:r>
                        <a:rPr lang="en-US" sz="1100">
                          <a:effectLst/>
                        </a:rPr>
                        <a:t>Experiments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1</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2</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3</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xmlns="" val="1058039865"/>
                  </a:ext>
                </a:extLst>
              </a:tr>
              <a:tr h="357286">
                <a:tc>
                  <a:txBody>
                    <a:bodyPr/>
                    <a:lstStyle/>
                    <a:p>
                      <a:pPr marL="0" marR="0" algn="ctr">
                        <a:lnSpc>
                          <a:spcPct val="115000"/>
                        </a:lnSpc>
                        <a:spcBef>
                          <a:spcPts val="0"/>
                        </a:spcBef>
                        <a:spcAft>
                          <a:spcPts val="0"/>
                        </a:spcAft>
                      </a:pPr>
                      <a:r>
                        <a:rPr lang="en-US" sz="1100">
                          <a:effectLst/>
                        </a:rPr>
                        <a:t>Customer</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 Administration</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Employed Educator</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Job-Seeking Educators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xmlns="" val="3870967656"/>
                  </a:ext>
                </a:extLst>
              </a:tr>
              <a:tr h="1101645">
                <a:tc>
                  <a:txBody>
                    <a:bodyPr/>
                    <a:lstStyle/>
                    <a:p>
                      <a:pPr marL="0" marR="0" algn="ctr">
                        <a:lnSpc>
                          <a:spcPct val="115000"/>
                        </a:lnSpc>
                        <a:spcBef>
                          <a:spcPts val="0"/>
                        </a:spcBef>
                        <a:spcAft>
                          <a:spcPts val="0"/>
                        </a:spcAft>
                      </a:pPr>
                      <a:r>
                        <a:rPr lang="en-US" sz="1100">
                          <a:effectLst/>
                        </a:rPr>
                        <a:t>Problem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centers using manual transactions to support common management processes i.e. hiring, enrolment, and scheduling</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Variation of lessons for different students handled, maintaining schedules, and keeping records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High turnover of educators in learning centers leading to constant demand amidst particular qualifications.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xmlns="" val="1113888679"/>
                  </a:ext>
                </a:extLst>
              </a:tr>
              <a:tr h="1287734">
                <a:tc>
                  <a:txBody>
                    <a:bodyPr/>
                    <a:lstStyle/>
                    <a:p>
                      <a:pPr marL="0" marR="0" algn="ctr">
                        <a:lnSpc>
                          <a:spcPct val="115000"/>
                        </a:lnSpc>
                        <a:spcBef>
                          <a:spcPts val="0"/>
                        </a:spcBef>
                        <a:spcAft>
                          <a:spcPts val="0"/>
                        </a:spcAft>
                      </a:pPr>
                      <a:r>
                        <a:rPr lang="en-US" sz="1100">
                          <a:effectLst/>
                        </a:rPr>
                        <a:t>Solution</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A dynamic learning center management system supporting different types of learning centers, i.e. day care, music, language studies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Adding a module for educators employed by a center to keep track of lessons, update schedules, and integrate records to the system.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Data pool of job-seeking educators sifted and recommended to fit learning centers' particular needs and vice versa.</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xmlns="" val="1143984394"/>
                  </a:ext>
                </a:extLst>
              </a:tr>
              <a:tr h="729465">
                <a:tc>
                  <a:txBody>
                    <a:bodyPr/>
                    <a:lstStyle/>
                    <a:p>
                      <a:pPr marL="0" marR="0" algn="ctr">
                        <a:lnSpc>
                          <a:spcPct val="115000"/>
                        </a:lnSpc>
                        <a:spcBef>
                          <a:spcPts val="0"/>
                        </a:spcBef>
                        <a:spcAft>
                          <a:spcPts val="0"/>
                        </a:spcAft>
                      </a:pPr>
                      <a:r>
                        <a:rPr lang="en-US" sz="1100">
                          <a:effectLst/>
                        </a:rPr>
                        <a:t>Riskiest Assumption</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 have no IT support</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 provide resources i.e. internet connectivity to employees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Educators uses the system to look for employment in learning centers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xmlns="" val="4000141247"/>
                  </a:ext>
                </a:extLst>
              </a:tr>
              <a:tr h="357286">
                <a:tc>
                  <a:txBody>
                    <a:bodyPr/>
                    <a:lstStyle/>
                    <a:p>
                      <a:pPr marL="0" marR="0" algn="ctr">
                        <a:lnSpc>
                          <a:spcPct val="115000"/>
                        </a:lnSpc>
                        <a:spcBef>
                          <a:spcPts val="0"/>
                        </a:spcBef>
                        <a:spcAft>
                          <a:spcPts val="0"/>
                        </a:spcAft>
                      </a:pPr>
                      <a:r>
                        <a:rPr lang="en-US" sz="1100">
                          <a:effectLst/>
                        </a:rPr>
                        <a:t>Method and Success Criteria</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60% of the respondents agree to use the system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60% of the respondents agree to use the system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dirty="0">
                          <a:effectLst/>
                        </a:rPr>
                        <a:t>60% of the respondents agree to use the system</a:t>
                      </a:r>
                      <a:endParaRPr lang="en-US" sz="12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xmlns="" val="465829825"/>
                  </a:ext>
                </a:extLst>
              </a:tr>
            </a:tbl>
          </a:graphicData>
        </a:graphic>
      </p:graphicFrame>
      <p:sp>
        <p:nvSpPr>
          <p:cNvPr id="4" name="Text Placeholder 3">
            <a:extLst>
              <a:ext uri="{FF2B5EF4-FFF2-40B4-BE49-F238E27FC236}">
                <a16:creationId xmlns:a16="http://schemas.microsoft.com/office/drawing/2014/main" xmlns="" id="{9A7A3B09-4D1F-43F6-8819-DAF3626276E3}"/>
              </a:ext>
            </a:extLst>
          </p:cNvPr>
          <p:cNvSpPr>
            <a:spLocks noGrp="1"/>
          </p:cNvSpPr>
          <p:nvPr>
            <p:ph type="body" sz="half" idx="2"/>
          </p:nvPr>
        </p:nvSpPr>
        <p:spPr/>
        <p:txBody>
          <a:bodyPr/>
          <a:lstStyle/>
          <a:p>
            <a:pPr algn="just"/>
            <a:r>
              <a:rPr lang="fil-PH" dirty="0">
                <a:latin typeface="Gabriola" panose="04040605051002020D02" pitchFamily="82" charset="0"/>
              </a:rPr>
              <a:t>	The table shows the different problems that our customers encountered. It also shows the solution to the problem being solved by the researcher. Table 3 also contains the most risky assumption, the methods and the criteria for success, the results and the decision, as well as the learning. 	</a:t>
            </a:r>
            <a:endParaRPr lang="en-US" dirty="0">
              <a:latin typeface="Gabriola" panose="04040605051002020D02" pitchFamily="82" charset="0"/>
            </a:endParaRPr>
          </a:p>
          <a:p>
            <a:pPr algn="just"/>
            <a:endParaRPr lang="en-US" dirty="0">
              <a:latin typeface="Gabriola" panose="04040605051002020D02" pitchFamily="82" charset="0"/>
            </a:endParaRPr>
          </a:p>
        </p:txBody>
      </p:sp>
    </p:spTree>
    <p:extLst>
      <p:ext uri="{BB962C8B-B14F-4D97-AF65-F5344CB8AC3E}">
        <p14:creationId xmlns:p14="http://schemas.microsoft.com/office/powerpoint/2010/main" val="14680756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LearnCentral">
            <a:hlinkClick r:id="" action="ppaction://media"/>
            <a:extLst>
              <a:ext uri="{FF2B5EF4-FFF2-40B4-BE49-F238E27FC236}">
                <a16:creationId xmlns:a16="http://schemas.microsoft.com/office/drawing/2014/main" xmlns="" id="{6FB972A7-C103-42F5-A344-3D91942A53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0747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5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D67F3B-32C8-43BB-B3AB-109F355B5D5D}"/>
              </a:ext>
            </a:extLst>
          </p:cNvPr>
          <p:cNvSpPr>
            <a:spLocks noGrp="1"/>
          </p:cNvSpPr>
          <p:nvPr>
            <p:ph type="title"/>
          </p:nvPr>
        </p:nvSpPr>
        <p:spPr/>
        <p:txBody>
          <a:bodyPr/>
          <a:lstStyle/>
          <a:p>
            <a:r>
              <a:rPr lang="en-US" dirty="0"/>
              <a:t>Gantt Chart</a:t>
            </a:r>
          </a:p>
        </p:txBody>
      </p:sp>
      <p:graphicFrame>
        <p:nvGraphicFramePr>
          <p:cNvPr id="5" name="Content Placeholder 4">
            <a:extLst>
              <a:ext uri="{FF2B5EF4-FFF2-40B4-BE49-F238E27FC236}">
                <a16:creationId xmlns:a16="http://schemas.microsoft.com/office/drawing/2014/main" xmlns="" id="{78A45E6D-4808-4A4B-B574-6333BD3C351A}"/>
              </a:ext>
            </a:extLst>
          </p:cNvPr>
          <p:cNvGraphicFramePr>
            <a:graphicFrameLocks noGrp="1"/>
          </p:cNvGraphicFramePr>
          <p:nvPr>
            <p:ph idx="1"/>
            <p:extLst>
              <p:ext uri="{D42A27DB-BD31-4B8C-83A1-F6EECF244321}">
                <p14:modId xmlns:p14="http://schemas.microsoft.com/office/powerpoint/2010/main" val="263264079"/>
              </p:ext>
            </p:extLst>
          </p:nvPr>
        </p:nvGraphicFramePr>
        <p:xfrm>
          <a:off x="5335398" y="851005"/>
          <a:ext cx="5939407" cy="5213183"/>
        </p:xfrm>
        <a:graphic>
          <a:graphicData uri="http://schemas.openxmlformats.org/drawingml/2006/table">
            <a:tbl>
              <a:tblPr firstRow="1" firstCol="1" bandRow="1">
                <a:tableStyleId>{5C22544A-7EE6-4342-B048-85BDC9FD1C3A}</a:tableStyleId>
              </a:tblPr>
              <a:tblGrid>
                <a:gridCol w="308884">
                  <a:extLst>
                    <a:ext uri="{9D8B030D-6E8A-4147-A177-3AD203B41FA5}">
                      <a16:colId xmlns:a16="http://schemas.microsoft.com/office/drawing/2014/main" xmlns="" val="3825950647"/>
                    </a:ext>
                  </a:extLst>
                </a:gridCol>
                <a:gridCol w="1447344">
                  <a:extLst>
                    <a:ext uri="{9D8B030D-6E8A-4147-A177-3AD203B41FA5}">
                      <a16:colId xmlns:a16="http://schemas.microsoft.com/office/drawing/2014/main" xmlns="" val="812757779"/>
                    </a:ext>
                  </a:extLst>
                </a:gridCol>
                <a:gridCol w="627044">
                  <a:extLst>
                    <a:ext uri="{9D8B030D-6E8A-4147-A177-3AD203B41FA5}">
                      <a16:colId xmlns:a16="http://schemas.microsoft.com/office/drawing/2014/main" xmlns="" val="1698162878"/>
                    </a:ext>
                  </a:extLst>
                </a:gridCol>
                <a:gridCol w="423812">
                  <a:extLst>
                    <a:ext uri="{9D8B030D-6E8A-4147-A177-3AD203B41FA5}">
                      <a16:colId xmlns:a16="http://schemas.microsoft.com/office/drawing/2014/main" xmlns="" val="1539758964"/>
                    </a:ext>
                  </a:extLst>
                </a:gridCol>
                <a:gridCol w="423812">
                  <a:extLst>
                    <a:ext uri="{9D8B030D-6E8A-4147-A177-3AD203B41FA5}">
                      <a16:colId xmlns:a16="http://schemas.microsoft.com/office/drawing/2014/main" xmlns="" val="3352773665"/>
                    </a:ext>
                  </a:extLst>
                </a:gridCol>
                <a:gridCol w="225319">
                  <a:extLst>
                    <a:ext uri="{9D8B030D-6E8A-4147-A177-3AD203B41FA5}">
                      <a16:colId xmlns:a16="http://schemas.microsoft.com/office/drawing/2014/main" xmlns="" val="2511154250"/>
                    </a:ext>
                  </a:extLst>
                </a:gridCol>
                <a:gridCol w="225319">
                  <a:extLst>
                    <a:ext uri="{9D8B030D-6E8A-4147-A177-3AD203B41FA5}">
                      <a16:colId xmlns:a16="http://schemas.microsoft.com/office/drawing/2014/main" xmlns="" val="4024916119"/>
                    </a:ext>
                  </a:extLst>
                </a:gridCol>
                <a:gridCol w="225319">
                  <a:extLst>
                    <a:ext uri="{9D8B030D-6E8A-4147-A177-3AD203B41FA5}">
                      <a16:colId xmlns:a16="http://schemas.microsoft.com/office/drawing/2014/main" xmlns="" val="2129129018"/>
                    </a:ext>
                  </a:extLst>
                </a:gridCol>
                <a:gridCol w="225319">
                  <a:extLst>
                    <a:ext uri="{9D8B030D-6E8A-4147-A177-3AD203B41FA5}">
                      <a16:colId xmlns:a16="http://schemas.microsoft.com/office/drawing/2014/main" xmlns="" val="1221686702"/>
                    </a:ext>
                  </a:extLst>
                </a:gridCol>
                <a:gridCol w="225319">
                  <a:extLst>
                    <a:ext uri="{9D8B030D-6E8A-4147-A177-3AD203B41FA5}">
                      <a16:colId xmlns:a16="http://schemas.microsoft.com/office/drawing/2014/main" xmlns="" val="806502916"/>
                    </a:ext>
                  </a:extLst>
                </a:gridCol>
                <a:gridCol w="225988">
                  <a:extLst>
                    <a:ext uri="{9D8B030D-6E8A-4147-A177-3AD203B41FA5}">
                      <a16:colId xmlns:a16="http://schemas.microsoft.com/office/drawing/2014/main" xmlns="" val="2195910708"/>
                    </a:ext>
                  </a:extLst>
                </a:gridCol>
                <a:gridCol w="225988">
                  <a:extLst>
                    <a:ext uri="{9D8B030D-6E8A-4147-A177-3AD203B41FA5}">
                      <a16:colId xmlns:a16="http://schemas.microsoft.com/office/drawing/2014/main" xmlns="" val="1962274639"/>
                    </a:ext>
                  </a:extLst>
                </a:gridCol>
                <a:gridCol w="225988">
                  <a:extLst>
                    <a:ext uri="{9D8B030D-6E8A-4147-A177-3AD203B41FA5}">
                      <a16:colId xmlns:a16="http://schemas.microsoft.com/office/drawing/2014/main" xmlns="" val="816538954"/>
                    </a:ext>
                  </a:extLst>
                </a:gridCol>
                <a:gridCol w="225988">
                  <a:extLst>
                    <a:ext uri="{9D8B030D-6E8A-4147-A177-3AD203B41FA5}">
                      <a16:colId xmlns:a16="http://schemas.microsoft.com/office/drawing/2014/main" xmlns="" val="1212171141"/>
                    </a:ext>
                  </a:extLst>
                </a:gridCol>
                <a:gridCol w="225988">
                  <a:extLst>
                    <a:ext uri="{9D8B030D-6E8A-4147-A177-3AD203B41FA5}">
                      <a16:colId xmlns:a16="http://schemas.microsoft.com/office/drawing/2014/main" xmlns="" val="878193249"/>
                    </a:ext>
                  </a:extLst>
                </a:gridCol>
                <a:gridCol w="225988">
                  <a:extLst>
                    <a:ext uri="{9D8B030D-6E8A-4147-A177-3AD203B41FA5}">
                      <a16:colId xmlns:a16="http://schemas.microsoft.com/office/drawing/2014/main" xmlns="" val="1556111574"/>
                    </a:ext>
                  </a:extLst>
                </a:gridCol>
                <a:gridCol w="225988">
                  <a:extLst>
                    <a:ext uri="{9D8B030D-6E8A-4147-A177-3AD203B41FA5}">
                      <a16:colId xmlns:a16="http://schemas.microsoft.com/office/drawing/2014/main" xmlns="" val="2916325259"/>
                    </a:ext>
                  </a:extLst>
                </a:gridCol>
              </a:tblGrid>
              <a:tr h="209506">
                <a:tc rowSpan="2">
                  <a:txBody>
                    <a:bodyPr/>
                    <a:lstStyle/>
                    <a:p>
                      <a:pPr marL="0" marR="0" algn="ctr">
                        <a:lnSpc>
                          <a:spcPct val="115000"/>
                        </a:lnSpc>
                        <a:spcBef>
                          <a:spcPts val="0"/>
                        </a:spcBef>
                        <a:spcAft>
                          <a:spcPts val="0"/>
                        </a:spcAft>
                      </a:pPr>
                      <a:r>
                        <a:rPr lang="fil-PH" sz="600" dirty="0">
                          <a:effectLst/>
                        </a:rPr>
                        <a:t>Task ID</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Task Name</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Task Lead</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Start Date</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End Date</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gridSpan="4">
                  <a:txBody>
                    <a:bodyPr/>
                    <a:lstStyle/>
                    <a:p>
                      <a:pPr marL="0" marR="0" algn="ctr">
                        <a:lnSpc>
                          <a:spcPct val="115000"/>
                        </a:lnSpc>
                        <a:spcBef>
                          <a:spcPts val="0"/>
                        </a:spcBef>
                        <a:spcAft>
                          <a:spcPts val="0"/>
                        </a:spcAft>
                      </a:pPr>
                      <a:r>
                        <a:rPr lang="fil-PH" sz="600" dirty="0">
                          <a:effectLst/>
                        </a:rPr>
                        <a:t>August 2015</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15000"/>
                        </a:lnSpc>
                        <a:spcBef>
                          <a:spcPts val="0"/>
                        </a:spcBef>
                        <a:spcAft>
                          <a:spcPts val="0"/>
                        </a:spcAft>
                      </a:pPr>
                      <a:r>
                        <a:rPr lang="fil-PH" sz="600">
                          <a:effectLst/>
                        </a:rPr>
                        <a:t>September 2015</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15000"/>
                        </a:lnSpc>
                        <a:spcBef>
                          <a:spcPts val="0"/>
                        </a:spcBef>
                        <a:spcAft>
                          <a:spcPts val="0"/>
                        </a:spcAft>
                      </a:pPr>
                      <a:r>
                        <a:rPr lang="fil-PH" sz="600">
                          <a:effectLst/>
                        </a:rPr>
                        <a:t>October 2015</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93144899"/>
                  </a:ext>
                </a:extLst>
              </a:tr>
              <a:tr h="15526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fil-PH" sz="600" dirty="0">
                          <a:effectLst/>
                        </a:rPr>
                        <a:t>1</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dirty="0">
                          <a:effectLst/>
                        </a:rPr>
                        <a:t>2</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3</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4</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1</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2</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3</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4</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1</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2</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3</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4</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extLst>
                  <a:ext uri="{0D108BD9-81ED-4DB2-BD59-A6C34878D82A}">
                    <a16:rowId xmlns:a16="http://schemas.microsoft.com/office/drawing/2014/main" xmlns="" val="2574292450"/>
                  </a:ext>
                </a:extLst>
              </a:tr>
              <a:tr h="171407">
                <a:tc>
                  <a:txBody>
                    <a:bodyPr/>
                    <a:lstStyle/>
                    <a:p>
                      <a:pPr marL="0" marR="0" algn="r">
                        <a:lnSpc>
                          <a:spcPct val="115000"/>
                        </a:lnSpc>
                        <a:spcBef>
                          <a:spcPts val="0"/>
                        </a:spcBef>
                        <a:spcAft>
                          <a:spcPts val="0"/>
                        </a:spcAft>
                      </a:pPr>
                      <a:r>
                        <a:rPr lang="fil-PH" sz="800" dirty="0">
                          <a:effectLst/>
                        </a:rPr>
                        <a:t>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Title Consultation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Aug 16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solidFill>
                      <a:srgbClr val="FFFF00"/>
                    </a:solidFill>
                  </a:tcPr>
                </a:tc>
                <a:tc>
                  <a:txBody>
                    <a:bodyPr/>
                    <a:lstStyle/>
                    <a:p>
                      <a:pPr marL="0" marR="0" algn="just">
                        <a:lnSpc>
                          <a:spcPct val="115000"/>
                        </a:lnSpc>
                        <a:spcBef>
                          <a:spcPts val="0"/>
                        </a:spcBef>
                        <a:spcAft>
                          <a:spcPts val="0"/>
                        </a:spcAft>
                      </a:pPr>
                      <a:r>
                        <a:rPr lang="fil-PH" sz="10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solidFill>
                      <a:srgbClr val="FFFF00"/>
                    </a:solidFill>
                  </a:tcPr>
                </a:tc>
                <a:tc>
                  <a:txBody>
                    <a:bodyPr/>
                    <a:lstStyle/>
                    <a:p>
                      <a:pPr marL="0" marR="0" algn="just">
                        <a:lnSpc>
                          <a:spcPct val="115000"/>
                        </a:lnSpc>
                        <a:spcBef>
                          <a:spcPts val="0"/>
                        </a:spcBef>
                        <a:spcAft>
                          <a:spcPts val="0"/>
                        </a:spcAft>
                      </a:pPr>
                      <a:r>
                        <a:rPr lang="fil-PH"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xmlns="" val="608754258"/>
                  </a:ext>
                </a:extLst>
              </a:tr>
              <a:tr h="171407">
                <a:tc>
                  <a:txBody>
                    <a:bodyPr/>
                    <a:lstStyle/>
                    <a:p>
                      <a:pPr marL="0" marR="0" algn="r">
                        <a:lnSpc>
                          <a:spcPct val="115000"/>
                        </a:lnSpc>
                        <a:spcBef>
                          <a:spcPts val="0"/>
                        </a:spcBef>
                        <a:spcAft>
                          <a:spcPts val="0"/>
                        </a:spcAft>
                      </a:pPr>
                      <a:r>
                        <a:rPr lang="fil-PH" sz="800" dirty="0">
                          <a:effectLst/>
                        </a:rPr>
                        <a:t>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Project Proposal recommended</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Sep 16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lvl="0" indent="0" algn="just" defTabSz="457200" rtl="0" eaLnBrk="1" fontAlgn="auto" latinLnBrk="0" hangingPunct="1">
                        <a:lnSpc>
                          <a:spcPct val="115000"/>
                        </a:lnSpc>
                        <a:spcBef>
                          <a:spcPts val="0"/>
                        </a:spcBef>
                        <a:spcAft>
                          <a:spcPts val="0"/>
                        </a:spcAft>
                        <a:buClrTx/>
                        <a:buSzTx/>
                        <a:buFontTx/>
                        <a:buNone/>
                        <a:tabLst/>
                        <a:defRPr/>
                      </a:pPr>
                      <a:r>
                        <a:rPr kumimoji="0" lang="fil-PH" sz="600" b="0" i="0" u="none" strike="noStrike" kern="1200" cap="none" spc="0" normalizeH="0" baseline="0" noProof="0" dirty="0">
                          <a:ln>
                            <a:noFill/>
                          </a:ln>
                          <a:solidFill>
                            <a:prstClr val="black"/>
                          </a:solidFill>
                          <a:effectLst/>
                          <a:uLnTx/>
                          <a:uFillTx/>
                          <a:latin typeface="Garamond" panose="02020404030301010803"/>
                          <a:ea typeface="+mn-ea"/>
                          <a:cs typeface="+mn-cs"/>
                        </a:rPr>
                        <a:t> </a:t>
                      </a:r>
                      <a:endParaRPr kumimoji="0" lang="en-US" sz="7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lvl="0" indent="0" algn="just" defTabSz="457200" rtl="0" eaLnBrk="1" fontAlgn="auto" latinLnBrk="0" hangingPunct="1">
                        <a:lnSpc>
                          <a:spcPct val="115000"/>
                        </a:lnSpc>
                        <a:spcBef>
                          <a:spcPts val="0"/>
                        </a:spcBef>
                        <a:spcAft>
                          <a:spcPts val="0"/>
                        </a:spcAft>
                        <a:buClrTx/>
                        <a:buSzTx/>
                        <a:buFontTx/>
                        <a:buNone/>
                        <a:tabLst/>
                        <a:defRPr/>
                      </a:pPr>
                      <a:r>
                        <a:rPr kumimoji="0" lang="fil-PH" sz="600" b="0" i="0" u="none" strike="noStrike" kern="1200" cap="none" spc="0" normalizeH="0" baseline="0" noProof="0" dirty="0">
                          <a:ln>
                            <a:noFill/>
                          </a:ln>
                          <a:solidFill>
                            <a:prstClr val="black"/>
                          </a:solidFill>
                          <a:effectLst/>
                          <a:uLnTx/>
                          <a:uFillTx/>
                          <a:latin typeface="Garamond" panose="02020404030301010803"/>
                          <a:ea typeface="+mn-ea"/>
                          <a:cs typeface="+mn-cs"/>
                        </a:rPr>
                        <a:t> </a:t>
                      </a:r>
                      <a:endParaRPr kumimoji="0" lang="en-US" sz="7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lvl="0" indent="0" algn="just" defTabSz="457200" rtl="0" eaLnBrk="1" fontAlgn="auto" latinLnBrk="0" hangingPunct="1">
                        <a:lnSpc>
                          <a:spcPct val="115000"/>
                        </a:lnSpc>
                        <a:spcBef>
                          <a:spcPts val="0"/>
                        </a:spcBef>
                        <a:spcAft>
                          <a:spcPts val="0"/>
                        </a:spcAft>
                        <a:buClrTx/>
                        <a:buSzTx/>
                        <a:buFontTx/>
                        <a:buNone/>
                        <a:tabLst/>
                        <a:defRPr/>
                      </a:pPr>
                      <a:r>
                        <a:rPr kumimoji="0" lang="fil-PH" sz="600" b="0" i="0" u="none" strike="noStrike" kern="1200" cap="none" spc="0" normalizeH="0" baseline="0" noProof="0" dirty="0">
                          <a:ln>
                            <a:noFill/>
                          </a:ln>
                          <a:solidFill>
                            <a:prstClr val="black"/>
                          </a:solidFill>
                          <a:effectLst/>
                          <a:uLnTx/>
                          <a:uFillTx/>
                          <a:latin typeface="Garamond" panose="02020404030301010803"/>
                          <a:ea typeface="+mn-ea"/>
                          <a:cs typeface="+mn-cs"/>
                        </a:rPr>
                        <a:t> </a:t>
                      </a:r>
                      <a:endParaRPr kumimoji="0" lang="en-US" sz="7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xmlns="" val="2943975911"/>
                  </a:ext>
                </a:extLst>
              </a:tr>
              <a:tr h="171407">
                <a:tc>
                  <a:txBody>
                    <a:bodyPr/>
                    <a:lstStyle/>
                    <a:p>
                      <a:pPr marL="0" marR="0" algn="r">
                        <a:lnSpc>
                          <a:spcPct val="115000"/>
                        </a:lnSpc>
                        <a:spcBef>
                          <a:spcPts val="0"/>
                        </a:spcBef>
                        <a:spcAft>
                          <a:spcPts val="0"/>
                        </a:spcAft>
                      </a:pPr>
                      <a:r>
                        <a:rPr lang="fil-PH" sz="800">
                          <a:effectLst/>
                        </a:rPr>
                        <a:t>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Discussion with adviser</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19</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xmlns="" val="2948565252"/>
                  </a:ext>
                </a:extLst>
              </a:tr>
              <a:tr h="171407">
                <a:tc>
                  <a:txBody>
                    <a:bodyPr/>
                    <a:lstStyle/>
                    <a:p>
                      <a:pPr marL="0" marR="0" algn="r">
                        <a:lnSpc>
                          <a:spcPct val="115000"/>
                        </a:lnSpc>
                        <a:spcBef>
                          <a:spcPts val="0"/>
                        </a:spcBef>
                        <a:spcAft>
                          <a:spcPts val="0"/>
                        </a:spcAft>
                      </a:pPr>
                      <a:r>
                        <a:rPr lang="fil-PH" sz="800">
                          <a:effectLst/>
                        </a:rPr>
                        <a:t>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Preliminary research of the project</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xmlns="" val="2291740948"/>
                  </a:ext>
                </a:extLst>
              </a:tr>
              <a:tr h="260687">
                <a:tc>
                  <a:txBody>
                    <a:bodyPr/>
                    <a:lstStyle/>
                    <a:p>
                      <a:pPr marL="0" marR="0" algn="r">
                        <a:lnSpc>
                          <a:spcPct val="115000"/>
                        </a:lnSpc>
                        <a:spcBef>
                          <a:spcPts val="0"/>
                        </a:spcBef>
                        <a:spcAft>
                          <a:spcPts val="0"/>
                        </a:spcAft>
                      </a:pPr>
                      <a:r>
                        <a:rPr lang="fil-PH" sz="800" dirty="0">
                          <a:effectLst/>
                        </a:rPr>
                        <a:t>5</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Writing and Compiling of Initial and Final Pages</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Jephunneh</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xmlns="" val="2938150322"/>
                  </a:ext>
                </a:extLst>
              </a:tr>
              <a:tr h="171407">
                <a:tc>
                  <a:txBody>
                    <a:bodyPr/>
                    <a:lstStyle/>
                    <a:p>
                      <a:pPr marL="0" marR="0" algn="r">
                        <a:lnSpc>
                          <a:spcPct val="115000"/>
                        </a:lnSpc>
                        <a:spcBef>
                          <a:spcPts val="0"/>
                        </a:spcBef>
                        <a:spcAft>
                          <a:spcPts val="0"/>
                        </a:spcAft>
                      </a:pPr>
                      <a:r>
                        <a:rPr lang="fil-PH" sz="800">
                          <a:effectLst/>
                        </a:rPr>
                        <a:t>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Writing of Chapter 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xmlns="" val="3946020683"/>
                  </a:ext>
                </a:extLst>
              </a:tr>
              <a:tr h="171407">
                <a:tc>
                  <a:txBody>
                    <a:bodyPr/>
                    <a:lstStyle/>
                    <a:p>
                      <a:pPr marL="0" marR="0" algn="r">
                        <a:lnSpc>
                          <a:spcPct val="115000"/>
                        </a:lnSpc>
                        <a:spcBef>
                          <a:spcPts val="0"/>
                        </a:spcBef>
                        <a:spcAft>
                          <a:spcPts val="0"/>
                        </a:spcAft>
                      </a:pPr>
                      <a:r>
                        <a:rPr lang="fil-PH" sz="800">
                          <a:effectLst/>
                        </a:rPr>
                        <a:t>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Consultation with adviser on Chapter 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Jephunneh</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Sep 27</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xmlns="" val="2783842783"/>
                  </a:ext>
                </a:extLst>
              </a:tr>
              <a:tr h="171407">
                <a:tc>
                  <a:txBody>
                    <a:bodyPr/>
                    <a:lstStyle/>
                    <a:p>
                      <a:pPr marL="0" marR="0" algn="r">
                        <a:lnSpc>
                          <a:spcPct val="115000"/>
                        </a:lnSpc>
                        <a:spcBef>
                          <a:spcPts val="0"/>
                        </a:spcBef>
                        <a:spcAft>
                          <a:spcPts val="0"/>
                        </a:spcAft>
                      </a:pPr>
                      <a:r>
                        <a:rPr lang="fil-PH" sz="800" dirty="0">
                          <a:effectLst/>
                        </a:rPr>
                        <a:t>8</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Preparing of Transmittal Letter/s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Rhea Shane</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xmlns="" val="1605545822"/>
                  </a:ext>
                </a:extLst>
              </a:tr>
              <a:tr h="171407">
                <a:tc>
                  <a:txBody>
                    <a:bodyPr/>
                    <a:lstStyle/>
                    <a:p>
                      <a:pPr marL="0" marR="0" algn="r">
                        <a:lnSpc>
                          <a:spcPct val="115000"/>
                        </a:lnSpc>
                        <a:spcBef>
                          <a:spcPts val="0"/>
                        </a:spcBef>
                        <a:spcAft>
                          <a:spcPts val="0"/>
                        </a:spcAft>
                      </a:pPr>
                      <a:r>
                        <a:rPr lang="fil-PH" sz="800" dirty="0">
                          <a:effectLst/>
                        </a:rPr>
                        <a:t>9</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Preparing of Questionnaires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xmlns="" val="3887823611"/>
                  </a:ext>
                </a:extLst>
              </a:tr>
              <a:tr h="171407">
                <a:tc>
                  <a:txBody>
                    <a:bodyPr/>
                    <a:lstStyle/>
                    <a:p>
                      <a:pPr marL="0" marR="0" algn="r">
                        <a:lnSpc>
                          <a:spcPct val="115000"/>
                        </a:lnSpc>
                        <a:spcBef>
                          <a:spcPts val="0"/>
                        </a:spcBef>
                        <a:spcAft>
                          <a:spcPts val="0"/>
                        </a:spcAft>
                      </a:pPr>
                      <a:r>
                        <a:rPr lang="fil-PH" sz="800">
                          <a:effectLst/>
                        </a:rPr>
                        <a:t>10</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Interviews/Surveys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xmlns="" val="3058274978"/>
                  </a:ext>
                </a:extLst>
              </a:tr>
              <a:tr h="171407">
                <a:tc>
                  <a:txBody>
                    <a:bodyPr/>
                    <a:lstStyle/>
                    <a:p>
                      <a:pPr marL="0" marR="0" algn="r">
                        <a:lnSpc>
                          <a:spcPct val="115000"/>
                        </a:lnSpc>
                        <a:spcBef>
                          <a:spcPts val="0"/>
                        </a:spcBef>
                        <a:spcAft>
                          <a:spcPts val="0"/>
                        </a:spcAft>
                      </a:pPr>
                      <a:r>
                        <a:rPr lang="fil-PH" sz="800" dirty="0">
                          <a:effectLst/>
                        </a:rPr>
                        <a:t>11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Finalizing of Chapter 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Sep 28</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xmlns="" val="131496990"/>
                  </a:ext>
                </a:extLst>
              </a:tr>
              <a:tr h="171407">
                <a:tc>
                  <a:txBody>
                    <a:bodyPr/>
                    <a:lstStyle/>
                    <a:p>
                      <a:pPr marL="0" marR="0" algn="r">
                        <a:lnSpc>
                          <a:spcPct val="115000"/>
                        </a:lnSpc>
                        <a:spcBef>
                          <a:spcPts val="0"/>
                        </a:spcBef>
                        <a:spcAft>
                          <a:spcPts val="0"/>
                        </a:spcAft>
                      </a:pPr>
                      <a:r>
                        <a:rPr lang="fil-PH" sz="800" dirty="0">
                          <a:effectLst/>
                        </a:rPr>
                        <a:t>12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Writing of Chapter 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29</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xmlns="" val="3311544064"/>
                  </a:ext>
                </a:extLst>
              </a:tr>
              <a:tr h="260687">
                <a:tc>
                  <a:txBody>
                    <a:bodyPr/>
                    <a:lstStyle/>
                    <a:p>
                      <a:pPr marL="0" marR="0" algn="r">
                        <a:lnSpc>
                          <a:spcPct val="115000"/>
                        </a:lnSpc>
                        <a:spcBef>
                          <a:spcPts val="0"/>
                        </a:spcBef>
                        <a:spcAft>
                          <a:spcPts val="0"/>
                        </a:spcAft>
                      </a:pPr>
                      <a:r>
                        <a:rPr lang="fil-PH" sz="800">
                          <a:effectLst/>
                        </a:rPr>
                        <a:t>13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Consultation with adviser on Chapters 1 and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xmlns="" val="2197213709"/>
                  </a:ext>
                </a:extLst>
              </a:tr>
              <a:tr h="155269">
                <a:tc>
                  <a:txBody>
                    <a:bodyPr/>
                    <a:lstStyle/>
                    <a:p>
                      <a:pPr marL="0" marR="0" algn="r">
                        <a:lnSpc>
                          <a:spcPct val="115000"/>
                        </a:lnSpc>
                        <a:spcBef>
                          <a:spcPts val="0"/>
                        </a:spcBef>
                        <a:spcAft>
                          <a:spcPts val="0"/>
                        </a:spcAft>
                      </a:pPr>
                      <a:r>
                        <a:rPr lang="fil-PH" sz="800" dirty="0">
                          <a:effectLst/>
                        </a:rPr>
                        <a:t>14</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Finalizing of Chapter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xmlns="" val="2285699550"/>
                  </a:ext>
                </a:extLst>
              </a:tr>
              <a:tr h="171407">
                <a:tc>
                  <a:txBody>
                    <a:bodyPr/>
                    <a:lstStyle/>
                    <a:p>
                      <a:pPr marL="0" marR="0" algn="r">
                        <a:lnSpc>
                          <a:spcPct val="115000"/>
                        </a:lnSpc>
                        <a:spcBef>
                          <a:spcPts val="0"/>
                        </a:spcBef>
                        <a:spcAft>
                          <a:spcPts val="0"/>
                        </a:spcAft>
                      </a:pPr>
                      <a:r>
                        <a:rPr lang="fil-PH" sz="800">
                          <a:effectLst/>
                        </a:rPr>
                        <a:t>15</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Designing User Interfaces</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17</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xmlns="" val="3863643998"/>
                  </a:ext>
                </a:extLst>
              </a:tr>
              <a:tr h="171407">
                <a:tc>
                  <a:txBody>
                    <a:bodyPr/>
                    <a:lstStyle/>
                    <a:p>
                      <a:pPr marL="0" marR="0" algn="r">
                        <a:lnSpc>
                          <a:spcPct val="115000"/>
                        </a:lnSpc>
                        <a:spcBef>
                          <a:spcPts val="0"/>
                        </a:spcBef>
                        <a:spcAft>
                          <a:spcPts val="0"/>
                        </a:spcAft>
                      </a:pPr>
                      <a:r>
                        <a:rPr lang="fil-PH" sz="800" dirty="0">
                          <a:effectLst/>
                        </a:rPr>
                        <a:t>16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Writing of Chapter 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xmlns="" val="2696488165"/>
                  </a:ext>
                </a:extLst>
              </a:tr>
              <a:tr h="260687">
                <a:tc>
                  <a:txBody>
                    <a:bodyPr/>
                    <a:lstStyle/>
                    <a:p>
                      <a:pPr marL="0" marR="0" algn="r">
                        <a:lnSpc>
                          <a:spcPct val="115000"/>
                        </a:lnSpc>
                        <a:spcBef>
                          <a:spcPts val="0"/>
                        </a:spcBef>
                        <a:spcAft>
                          <a:spcPts val="0"/>
                        </a:spcAft>
                      </a:pPr>
                      <a:r>
                        <a:rPr lang="fil-PH" sz="800" dirty="0">
                          <a:effectLst/>
                        </a:rPr>
                        <a:t>17</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Consultation with adviser on Chapters 1, 2, and 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Jephunneh</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18</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18</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xmlns="" val="2288926640"/>
                  </a:ext>
                </a:extLst>
              </a:tr>
              <a:tr h="171407">
                <a:tc>
                  <a:txBody>
                    <a:bodyPr/>
                    <a:lstStyle/>
                    <a:p>
                      <a:pPr marL="0" marR="0" algn="r">
                        <a:lnSpc>
                          <a:spcPct val="115000"/>
                        </a:lnSpc>
                        <a:spcBef>
                          <a:spcPts val="0"/>
                        </a:spcBef>
                        <a:spcAft>
                          <a:spcPts val="0"/>
                        </a:spcAft>
                      </a:pPr>
                      <a:r>
                        <a:rPr lang="fil-PH" sz="800" dirty="0">
                          <a:effectLst/>
                        </a:rPr>
                        <a:t>19</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Consultation with Technical Editor</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Rhea Shane</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25</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xmlns="" val="3529902216"/>
                  </a:ext>
                </a:extLst>
              </a:tr>
              <a:tr h="171407">
                <a:tc>
                  <a:txBody>
                    <a:bodyPr/>
                    <a:lstStyle/>
                    <a:p>
                      <a:pPr marL="0" marR="0" algn="r">
                        <a:lnSpc>
                          <a:spcPct val="115000"/>
                        </a:lnSpc>
                        <a:spcBef>
                          <a:spcPts val="0"/>
                        </a:spcBef>
                        <a:spcAft>
                          <a:spcPts val="0"/>
                        </a:spcAft>
                      </a:pPr>
                      <a:r>
                        <a:rPr lang="fil-PH" sz="800">
                          <a:effectLst/>
                        </a:rPr>
                        <a:t>20</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Finalizing of Chapter 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xmlns="" val="1500977657"/>
                  </a:ext>
                </a:extLst>
              </a:tr>
              <a:tr h="260687">
                <a:tc>
                  <a:txBody>
                    <a:bodyPr/>
                    <a:lstStyle/>
                    <a:p>
                      <a:pPr marL="0" marR="0" algn="r">
                        <a:lnSpc>
                          <a:spcPct val="115000"/>
                        </a:lnSpc>
                        <a:spcBef>
                          <a:spcPts val="0"/>
                        </a:spcBef>
                        <a:spcAft>
                          <a:spcPts val="0"/>
                        </a:spcAft>
                      </a:pPr>
                      <a:r>
                        <a:rPr lang="fil-PH" sz="800" dirty="0">
                          <a:effectLst/>
                        </a:rPr>
                        <a:t>21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Concept Video &amp; Presentation preparation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30</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xmlns="" val="1310983464"/>
                  </a:ext>
                </a:extLst>
              </a:tr>
              <a:tr h="171407">
                <a:tc>
                  <a:txBody>
                    <a:bodyPr/>
                    <a:lstStyle/>
                    <a:p>
                      <a:pPr marL="0" marR="0" algn="r">
                        <a:lnSpc>
                          <a:spcPct val="115000"/>
                        </a:lnSpc>
                        <a:spcBef>
                          <a:spcPts val="0"/>
                        </a:spcBef>
                        <a:spcAft>
                          <a:spcPts val="0"/>
                        </a:spcAft>
                      </a:pPr>
                      <a:r>
                        <a:rPr lang="fil-PH" sz="800" dirty="0">
                          <a:effectLst/>
                        </a:rPr>
                        <a:t>22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Final consultation with adviser</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25</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xmlns="" val="3301290"/>
                  </a:ext>
                </a:extLst>
              </a:tr>
              <a:tr h="260687">
                <a:tc>
                  <a:txBody>
                    <a:bodyPr/>
                    <a:lstStyle/>
                    <a:p>
                      <a:pPr marL="0" marR="0" algn="r">
                        <a:lnSpc>
                          <a:spcPct val="115000"/>
                        </a:lnSpc>
                        <a:spcBef>
                          <a:spcPts val="0"/>
                        </a:spcBef>
                        <a:spcAft>
                          <a:spcPts val="0"/>
                        </a:spcAft>
                      </a:pPr>
                      <a:r>
                        <a:rPr lang="fil-PH" sz="800" dirty="0">
                          <a:effectLst/>
                        </a:rPr>
                        <a:t>23</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Compiling and finalizing of Manuscript</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Rhea Shane</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xmlns="" val="2614458907"/>
                  </a:ext>
                </a:extLst>
              </a:tr>
              <a:tr h="171407">
                <a:tc>
                  <a:txBody>
                    <a:bodyPr/>
                    <a:lstStyle/>
                    <a:p>
                      <a:pPr marL="0" marR="0" algn="r">
                        <a:lnSpc>
                          <a:spcPct val="115000"/>
                        </a:lnSpc>
                        <a:spcBef>
                          <a:spcPts val="0"/>
                        </a:spcBef>
                        <a:spcAft>
                          <a:spcPts val="0"/>
                        </a:spcAft>
                      </a:pPr>
                      <a:r>
                        <a:rPr lang="fil-PH" sz="800" dirty="0">
                          <a:effectLst/>
                        </a:rPr>
                        <a:t>24</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Poster design &amp; preparation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Cristian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20</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xmlns="" val="1644139237"/>
                  </a:ext>
                </a:extLst>
              </a:tr>
              <a:tr h="155269">
                <a:tc>
                  <a:txBody>
                    <a:bodyPr/>
                    <a:lstStyle/>
                    <a:p>
                      <a:pPr marL="0" marR="0" algn="r">
                        <a:lnSpc>
                          <a:spcPct val="115000"/>
                        </a:lnSpc>
                        <a:spcBef>
                          <a:spcPts val="0"/>
                        </a:spcBef>
                        <a:spcAft>
                          <a:spcPts val="0"/>
                        </a:spcAft>
                      </a:pPr>
                      <a:r>
                        <a:rPr lang="fil-PH" sz="800" dirty="0">
                          <a:effectLst/>
                        </a:rPr>
                        <a:t>25</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Proposal presentation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extLst>
                  <a:ext uri="{0D108BD9-81ED-4DB2-BD59-A6C34878D82A}">
                    <a16:rowId xmlns:a16="http://schemas.microsoft.com/office/drawing/2014/main" xmlns="" val="3319693657"/>
                  </a:ext>
                </a:extLst>
              </a:tr>
            </a:tbl>
          </a:graphicData>
        </a:graphic>
      </p:graphicFrame>
    </p:spTree>
    <p:extLst>
      <p:ext uri="{BB962C8B-B14F-4D97-AF65-F5344CB8AC3E}">
        <p14:creationId xmlns:p14="http://schemas.microsoft.com/office/powerpoint/2010/main" val="40378998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F3E5E8-4F8D-4667-9D27-E57F23DAA34B}"/>
              </a:ext>
            </a:extLst>
          </p:cNvPr>
          <p:cNvSpPr>
            <a:spLocks noGrp="1"/>
          </p:cNvSpPr>
          <p:nvPr>
            <p:ph type="title"/>
          </p:nvPr>
        </p:nvSpPr>
        <p:spPr/>
        <p:txBody>
          <a:bodyPr/>
          <a:lstStyle/>
          <a:p>
            <a:r>
              <a:rPr lang="en-US" dirty="0">
                <a:latin typeface="Gabriola" panose="04040605051002020D02" pitchFamily="82" charset="0"/>
              </a:rPr>
              <a:t>Functional Decomposition Diagram</a:t>
            </a:r>
          </a:p>
        </p:txBody>
      </p:sp>
      <p:sp>
        <p:nvSpPr>
          <p:cNvPr id="4" name="Text Placeholder 3">
            <a:extLst>
              <a:ext uri="{FF2B5EF4-FFF2-40B4-BE49-F238E27FC236}">
                <a16:creationId xmlns:a16="http://schemas.microsoft.com/office/drawing/2014/main" xmlns="" id="{23D06D6B-9FCB-4694-A4B5-D80CF9A196AD}"/>
              </a:ext>
            </a:extLst>
          </p:cNvPr>
          <p:cNvSpPr>
            <a:spLocks noGrp="1"/>
          </p:cNvSpPr>
          <p:nvPr>
            <p:ph type="body" sz="half" idx="2"/>
          </p:nvPr>
        </p:nvSpPr>
        <p:spPr/>
        <p:txBody>
          <a:bodyPr/>
          <a:lstStyle/>
          <a:p>
            <a:pPr algn="just"/>
            <a:r>
              <a:rPr lang="fil-PH" dirty="0">
                <a:latin typeface="Gabriola" panose="04040605051002020D02" pitchFamily="82" charset="0"/>
              </a:rPr>
              <a:t>	The functional decomposition diagram demonstrates the operative relationship between the various components of the project into critical modules to clearly illustrate and simplify various activities.</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6" name="Content Placeholder 5"/>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77316" y="1139594"/>
            <a:ext cx="5912645" cy="4329875"/>
          </a:xfrm>
          <a:prstGeom prst="rect">
            <a:avLst/>
          </a:prstGeom>
        </p:spPr>
      </p:pic>
    </p:spTree>
    <p:extLst>
      <p:ext uri="{BB962C8B-B14F-4D97-AF65-F5344CB8AC3E}">
        <p14:creationId xmlns:p14="http://schemas.microsoft.com/office/powerpoint/2010/main" val="20632565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A90FE2-69C1-404D-955F-2AE535940B74}"/>
              </a:ext>
            </a:extLst>
          </p:cNvPr>
          <p:cNvSpPr>
            <a:spLocks noGrp="1"/>
          </p:cNvSpPr>
          <p:nvPr>
            <p:ph type="title"/>
          </p:nvPr>
        </p:nvSpPr>
        <p:spPr/>
        <p:txBody>
          <a:bodyPr/>
          <a:lstStyle/>
          <a:p>
            <a:r>
              <a:rPr lang="en-US" dirty="0">
                <a:latin typeface="Gabriola" panose="04040605051002020D02" pitchFamily="82" charset="0"/>
              </a:rPr>
              <a:t>Use Case Diagram</a:t>
            </a:r>
          </a:p>
        </p:txBody>
      </p:sp>
      <p:sp>
        <p:nvSpPr>
          <p:cNvPr id="4" name="Text Placeholder 3">
            <a:extLst>
              <a:ext uri="{FF2B5EF4-FFF2-40B4-BE49-F238E27FC236}">
                <a16:creationId xmlns:a16="http://schemas.microsoft.com/office/drawing/2014/main" xmlns="" id="{0F23C9D0-5DD7-4EBC-8991-4111A35D39B7}"/>
              </a:ext>
            </a:extLst>
          </p:cNvPr>
          <p:cNvSpPr>
            <a:spLocks noGrp="1"/>
          </p:cNvSpPr>
          <p:nvPr>
            <p:ph type="body" sz="half" idx="2"/>
          </p:nvPr>
        </p:nvSpPr>
        <p:spPr/>
        <p:txBody>
          <a:bodyPr/>
          <a:lstStyle/>
          <a:p>
            <a:pPr algn="just"/>
            <a:r>
              <a:rPr lang="fil-PH" dirty="0">
                <a:latin typeface="Gabriola" panose="04040605051002020D02" pitchFamily="82" charset="0"/>
              </a:rPr>
              <a:t>	The diagram shows the graphic representation of the mechanism of iLearnCentral and potential sequences of interactions between systems and users in a specific environment related to a specific target.</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5" name="Content Placeholder 4">
            <a:extLst>
              <a:ext uri="{FF2B5EF4-FFF2-40B4-BE49-F238E27FC236}">
                <a16:creationId xmlns:a16="http://schemas.microsoft.com/office/drawing/2014/main" xmlns="" id="{7C7C5033-B0C7-402B-9EF0-DF50570F237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1124913"/>
            <a:ext cx="5470525" cy="4608175"/>
          </a:xfrm>
          <a:prstGeom prst="rect">
            <a:avLst/>
          </a:prstGeom>
        </p:spPr>
      </p:pic>
    </p:spTree>
    <p:extLst>
      <p:ext uri="{BB962C8B-B14F-4D97-AF65-F5344CB8AC3E}">
        <p14:creationId xmlns:p14="http://schemas.microsoft.com/office/powerpoint/2010/main" val="37285277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470B1E-5368-4610-ACE2-D6D06EBA92B7}"/>
              </a:ext>
            </a:extLst>
          </p:cNvPr>
          <p:cNvSpPr>
            <a:spLocks noGrp="1"/>
          </p:cNvSpPr>
          <p:nvPr>
            <p:ph type="title"/>
          </p:nvPr>
        </p:nvSpPr>
        <p:spPr/>
        <p:txBody>
          <a:bodyPr/>
          <a:lstStyle/>
          <a:p>
            <a:r>
              <a:rPr lang="en-US" dirty="0">
                <a:latin typeface="Gabriola" panose="04040605051002020D02" pitchFamily="82" charset="0"/>
              </a:rPr>
              <a:t>Partial Storyboard</a:t>
            </a:r>
          </a:p>
        </p:txBody>
      </p:sp>
      <p:sp>
        <p:nvSpPr>
          <p:cNvPr id="4" name="Text Placeholder 3">
            <a:extLst>
              <a:ext uri="{FF2B5EF4-FFF2-40B4-BE49-F238E27FC236}">
                <a16:creationId xmlns:a16="http://schemas.microsoft.com/office/drawing/2014/main" xmlns="" id="{F6DEB4AA-3370-404C-9C07-C821FB4ED482}"/>
              </a:ext>
            </a:extLst>
          </p:cNvPr>
          <p:cNvSpPr>
            <a:spLocks noGrp="1"/>
          </p:cNvSpPr>
          <p:nvPr>
            <p:ph type="body" sz="half" idx="2"/>
          </p:nvPr>
        </p:nvSpPr>
        <p:spPr/>
        <p:txBody>
          <a:bodyPr/>
          <a:lstStyle/>
          <a:p>
            <a:pPr algn="just"/>
            <a:r>
              <a:rPr lang="en-US" dirty="0">
                <a:latin typeface="Gabriola" panose="04040605051002020D02" pitchFamily="82" charset="0"/>
              </a:rPr>
              <a:t>	This shows the graphical representation of the usage of the app.</a:t>
            </a:r>
          </a:p>
        </p:txBody>
      </p:sp>
      <p:pic>
        <p:nvPicPr>
          <p:cNvPr id="5" name="Content Placeholder 4">
            <a:extLst>
              <a:ext uri="{FF2B5EF4-FFF2-40B4-BE49-F238E27FC236}">
                <a16:creationId xmlns:a16="http://schemas.microsoft.com/office/drawing/2014/main" xmlns="" id="{70005349-D064-4128-8346-CFF8D6D9CF2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5605132" y="982663"/>
            <a:ext cx="5096536" cy="4892675"/>
          </a:xfrm>
          <a:prstGeom prst="rect">
            <a:avLst/>
          </a:prstGeom>
          <a:noFill/>
          <a:ln>
            <a:noFill/>
          </a:ln>
        </p:spPr>
      </p:pic>
    </p:spTree>
    <p:extLst>
      <p:ext uri="{BB962C8B-B14F-4D97-AF65-F5344CB8AC3E}">
        <p14:creationId xmlns:p14="http://schemas.microsoft.com/office/powerpoint/2010/main" val="866513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2D3E1C-48D4-47B6-B526-61DAD49B9AEB}"/>
              </a:ext>
            </a:extLst>
          </p:cNvPr>
          <p:cNvSpPr>
            <a:spLocks noGrp="1"/>
          </p:cNvSpPr>
          <p:nvPr>
            <p:ph type="title"/>
          </p:nvPr>
        </p:nvSpPr>
        <p:spPr/>
        <p:txBody>
          <a:bodyPr/>
          <a:lstStyle/>
          <a:p>
            <a:r>
              <a:rPr lang="en-US" dirty="0">
                <a:latin typeface="Gabriola" panose="04040605051002020D02" pitchFamily="82" charset="0"/>
              </a:rPr>
              <a:t>NoSQL</a:t>
            </a:r>
          </a:p>
        </p:txBody>
      </p:sp>
      <p:sp>
        <p:nvSpPr>
          <p:cNvPr id="4" name="Text Placeholder 3">
            <a:extLst>
              <a:ext uri="{FF2B5EF4-FFF2-40B4-BE49-F238E27FC236}">
                <a16:creationId xmlns:a16="http://schemas.microsoft.com/office/drawing/2014/main" xmlns="" id="{C6852BB2-A933-40A7-8F28-DD0EDAA99C56}"/>
              </a:ext>
            </a:extLst>
          </p:cNvPr>
          <p:cNvSpPr>
            <a:spLocks noGrp="1"/>
          </p:cNvSpPr>
          <p:nvPr>
            <p:ph type="body" sz="half" idx="2"/>
          </p:nvPr>
        </p:nvSpPr>
        <p:spPr/>
        <p:txBody>
          <a:bodyPr/>
          <a:lstStyle/>
          <a:p>
            <a:pPr algn="just"/>
            <a:r>
              <a:rPr lang="fil-PH" dirty="0">
                <a:latin typeface="Gabriola" panose="04040605051002020D02" pitchFamily="82" charset="0"/>
              </a:rPr>
              <a:t>	NoSQL has advantages with data volume, velocity, and variety. It allows for better adaptability to changes in schema when using agile development. It is scalable and accessible to multitudes of users, which is necessary to a cloud-based system.</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16" name="Picture 15">
            <a:extLst>
              <a:ext uri="{FF2B5EF4-FFF2-40B4-BE49-F238E27FC236}">
                <a16:creationId xmlns:a16="http://schemas.microsoft.com/office/drawing/2014/main" xmlns="" id="{508B0F82-4A52-4F3D-821F-A4F096E3EC36}"/>
              </a:ext>
            </a:extLst>
          </p:cNvPr>
          <p:cNvPicPr>
            <a:picLocks noChangeAspect="1"/>
          </p:cNvPicPr>
          <p:nvPr/>
        </p:nvPicPr>
        <p:blipFill>
          <a:blip r:embed="rId2"/>
          <a:stretch>
            <a:fillRect/>
          </a:stretch>
        </p:blipFill>
        <p:spPr>
          <a:xfrm>
            <a:off x="5325990" y="845154"/>
            <a:ext cx="1900269" cy="1328859"/>
          </a:xfrm>
          <a:prstGeom prst="rect">
            <a:avLst/>
          </a:prstGeom>
        </p:spPr>
      </p:pic>
      <p:pic>
        <p:nvPicPr>
          <p:cNvPr id="17" name="Picture 16">
            <a:extLst>
              <a:ext uri="{FF2B5EF4-FFF2-40B4-BE49-F238E27FC236}">
                <a16:creationId xmlns:a16="http://schemas.microsoft.com/office/drawing/2014/main" xmlns="" id="{8F82FBCA-EEC9-418F-80B8-3F8D24A15F9A}"/>
              </a:ext>
            </a:extLst>
          </p:cNvPr>
          <p:cNvPicPr>
            <a:picLocks noChangeAspect="1"/>
          </p:cNvPicPr>
          <p:nvPr/>
        </p:nvPicPr>
        <p:blipFill>
          <a:blip r:embed="rId3"/>
          <a:stretch>
            <a:fillRect/>
          </a:stretch>
        </p:blipFill>
        <p:spPr>
          <a:xfrm>
            <a:off x="5325990" y="2253019"/>
            <a:ext cx="1900269" cy="3601209"/>
          </a:xfrm>
          <a:prstGeom prst="rect">
            <a:avLst/>
          </a:prstGeom>
        </p:spPr>
      </p:pic>
      <p:pic>
        <p:nvPicPr>
          <p:cNvPr id="18" name="Picture 17">
            <a:extLst>
              <a:ext uri="{FF2B5EF4-FFF2-40B4-BE49-F238E27FC236}">
                <a16:creationId xmlns:a16="http://schemas.microsoft.com/office/drawing/2014/main" xmlns="" id="{DA5CDA48-BDB0-4F54-B305-39ED6A3FBFA5}"/>
              </a:ext>
            </a:extLst>
          </p:cNvPr>
          <p:cNvPicPr>
            <a:picLocks noChangeAspect="1"/>
          </p:cNvPicPr>
          <p:nvPr/>
        </p:nvPicPr>
        <p:blipFill>
          <a:blip r:embed="rId4"/>
          <a:stretch>
            <a:fillRect/>
          </a:stretch>
        </p:blipFill>
        <p:spPr>
          <a:xfrm>
            <a:off x="7310149" y="853543"/>
            <a:ext cx="1888768" cy="3665659"/>
          </a:xfrm>
          <a:prstGeom prst="rect">
            <a:avLst/>
          </a:prstGeom>
        </p:spPr>
      </p:pic>
      <p:pic>
        <p:nvPicPr>
          <p:cNvPr id="19" name="Picture 18">
            <a:extLst>
              <a:ext uri="{FF2B5EF4-FFF2-40B4-BE49-F238E27FC236}">
                <a16:creationId xmlns:a16="http://schemas.microsoft.com/office/drawing/2014/main" xmlns="" id="{69D6B443-6C1F-4D4E-B218-3546DF3B2B45}"/>
              </a:ext>
            </a:extLst>
          </p:cNvPr>
          <p:cNvPicPr>
            <a:picLocks noChangeAspect="1"/>
          </p:cNvPicPr>
          <p:nvPr/>
        </p:nvPicPr>
        <p:blipFill>
          <a:blip r:embed="rId5"/>
          <a:stretch>
            <a:fillRect/>
          </a:stretch>
        </p:blipFill>
        <p:spPr>
          <a:xfrm>
            <a:off x="9282807" y="845154"/>
            <a:ext cx="1910439" cy="3601210"/>
          </a:xfrm>
          <a:prstGeom prst="rect">
            <a:avLst/>
          </a:prstGeom>
        </p:spPr>
      </p:pic>
    </p:spTree>
    <p:extLst>
      <p:ext uri="{BB962C8B-B14F-4D97-AF65-F5344CB8AC3E}">
        <p14:creationId xmlns:p14="http://schemas.microsoft.com/office/powerpoint/2010/main" val="27788314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CBBA32-5BDE-489D-AC93-5F3794CD4FE5}"/>
              </a:ext>
            </a:extLst>
          </p:cNvPr>
          <p:cNvSpPr>
            <a:spLocks noGrp="1"/>
          </p:cNvSpPr>
          <p:nvPr>
            <p:ph type="title"/>
          </p:nvPr>
        </p:nvSpPr>
        <p:spPr/>
        <p:txBody>
          <a:bodyPr/>
          <a:lstStyle/>
          <a:p>
            <a:r>
              <a:rPr lang="en-US" dirty="0">
                <a:latin typeface="Gabriola" panose="04040605051002020D02" pitchFamily="82" charset="0"/>
              </a:rPr>
              <a:t>Entity Relationship Diagram (ERD)</a:t>
            </a:r>
          </a:p>
        </p:txBody>
      </p:sp>
      <p:sp>
        <p:nvSpPr>
          <p:cNvPr id="4" name="Text Placeholder 3">
            <a:extLst>
              <a:ext uri="{FF2B5EF4-FFF2-40B4-BE49-F238E27FC236}">
                <a16:creationId xmlns:a16="http://schemas.microsoft.com/office/drawing/2014/main" xmlns="" id="{66F572DF-173E-4B70-B9F9-6E9141FFA644}"/>
              </a:ext>
            </a:extLst>
          </p:cNvPr>
          <p:cNvSpPr>
            <a:spLocks noGrp="1"/>
          </p:cNvSpPr>
          <p:nvPr>
            <p:ph type="body" sz="half" idx="2"/>
          </p:nvPr>
        </p:nvSpPr>
        <p:spPr/>
        <p:txBody>
          <a:bodyPr/>
          <a:lstStyle/>
          <a:p>
            <a:pPr algn="just"/>
            <a:r>
              <a:rPr lang="en-US" dirty="0">
                <a:latin typeface="Gabriola" panose="04040605051002020D02" pitchFamily="82" charset="0"/>
              </a:rPr>
              <a:t>	This figure shows the entity-relationship diagram of </a:t>
            </a:r>
            <a:r>
              <a:rPr lang="en-US" dirty="0" err="1">
                <a:latin typeface="Gabriola" panose="04040605051002020D02" pitchFamily="82" charset="0"/>
              </a:rPr>
              <a:t>iLearnCentral's</a:t>
            </a:r>
            <a:r>
              <a:rPr lang="en-US" dirty="0">
                <a:latin typeface="Gabriola" panose="04040605051002020D02" pitchFamily="82" charset="0"/>
              </a:rPr>
              <a:t> database.</a:t>
            </a:r>
          </a:p>
        </p:txBody>
      </p:sp>
      <p:pic>
        <p:nvPicPr>
          <p:cNvPr id="5" name="Content Placeholder 4">
            <a:extLst>
              <a:ext uri="{FF2B5EF4-FFF2-40B4-BE49-F238E27FC236}">
                <a16:creationId xmlns:a16="http://schemas.microsoft.com/office/drawing/2014/main" xmlns="" id="{88034F7A-CA3A-4F37-8F58-58DE7959B0F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886134" y="1738077"/>
            <a:ext cx="4534533" cy="3381847"/>
          </a:xfrm>
          <a:prstGeom prst="rect">
            <a:avLst/>
          </a:prstGeom>
        </p:spPr>
      </p:pic>
    </p:spTree>
    <p:extLst>
      <p:ext uri="{BB962C8B-B14F-4D97-AF65-F5344CB8AC3E}">
        <p14:creationId xmlns:p14="http://schemas.microsoft.com/office/powerpoint/2010/main" val="26564465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abriola" panose="04040605051002020D02" pitchFamily="82" charset="0"/>
              </a:rPr>
              <a:t>Database Data Dictionary</a:t>
            </a:r>
            <a:endParaRPr lang="en-US" dirty="0">
              <a:latin typeface="Gabriola" panose="04040605051002020D02" pitchFamily="82" charset="0"/>
            </a:endParaRPr>
          </a:p>
        </p:txBody>
      </p:sp>
      <p:sp>
        <p:nvSpPr>
          <p:cNvPr id="4" name="Text Placeholder 3"/>
          <p:cNvSpPr>
            <a:spLocks noGrp="1"/>
          </p:cNvSpPr>
          <p:nvPr>
            <p:ph type="body" sz="half" idx="2"/>
          </p:nvPr>
        </p:nvSpPr>
        <p:spPr/>
        <p:txBody>
          <a:bodyPr/>
          <a:lstStyle/>
          <a:p>
            <a:pPr algn="l"/>
            <a:r>
              <a:rPr lang="en-US" dirty="0" smtClean="0">
                <a:latin typeface="Gabriola" panose="04040605051002020D02" pitchFamily="82" charset="0"/>
              </a:rPr>
              <a:t>	This contains </a:t>
            </a:r>
            <a:r>
              <a:rPr lang="en-US" dirty="0">
                <a:latin typeface="Gabriola" panose="04040605051002020D02" pitchFamily="82" charset="0"/>
              </a:rPr>
              <a:t>the description for each detail in the records.</a:t>
            </a:r>
          </a:p>
        </p:txBody>
      </p:sp>
      <p:pic>
        <p:nvPicPr>
          <p:cNvPr id="3" name="Content Placeholder 2"/>
          <p:cNvPicPr>
            <a:picLocks noGrp="1" noChangeAspect="1"/>
          </p:cNvPicPr>
          <p:nvPr>
            <p:ph idx="1"/>
          </p:nvPr>
        </p:nvPicPr>
        <p:blipFill>
          <a:blip r:embed="rId2"/>
          <a:stretch>
            <a:fillRect/>
          </a:stretch>
        </p:blipFill>
        <p:spPr>
          <a:xfrm>
            <a:off x="5629275" y="1471613"/>
            <a:ext cx="5048250" cy="3914775"/>
          </a:xfrm>
          <a:prstGeom prst="rect">
            <a:avLst/>
          </a:prstGeom>
        </p:spPr>
      </p:pic>
    </p:spTree>
    <p:extLst>
      <p:ext uri="{BB962C8B-B14F-4D97-AF65-F5344CB8AC3E}">
        <p14:creationId xmlns:p14="http://schemas.microsoft.com/office/powerpoint/2010/main" val="717513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5797" y="1119617"/>
            <a:ext cx="3235536" cy="4710111"/>
          </a:xfrm>
          <a:prstGeom prst="rect">
            <a:avLst/>
          </a:prstGeom>
        </p:spPr>
      </p:pic>
      <p:pic>
        <p:nvPicPr>
          <p:cNvPr id="3" name="Picture 2"/>
          <p:cNvPicPr>
            <a:picLocks noChangeAspect="1"/>
          </p:cNvPicPr>
          <p:nvPr/>
        </p:nvPicPr>
        <p:blipFill>
          <a:blip r:embed="rId3"/>
          <a:stretch>
            <a:fillRect/>
          </a:stretch>
        </p:blipFill>
        <p:spPr>
          <a:xfrm>
            <a:off x="4473453" y="1092860"/>
            <a:ext cx="3246193" cy="4725082"/>
          </a:xfrm>
          <a:prstGeom prst="rect">
            <a:avLst/>
          </a:prstGeom>
        </p:spPr>
      </p:pic>
      <p:pic>
        <p:nvPicPr>
          <p:cNvPr id="4" name="Picture 3"/>
          <p:cNvPicPr>
            <a:picLocks noChangeAspect="1"/>
          </p:cNvPicPr>
          <p:nvPr/>
        </p:nvPicPr>
        <p:blipFill>
          <a:blip r:embed="rId4"/>
          <a:stretch>
            <a:fillRect/>
          </a:stretch>
        </p:blipFill>
        <p:spPr>
          <a:xfrm>
            <a:off x="8001766" y="1092860"/>
            <a:ext cx="3313936" cy="4736868"/>
          </a:xfrm>
          <a:prstGeom prst="rect">
            <a:avLst/>
          </a:prstGeom>
        </p:spPr>
      </p:pic>
    </p:spTree>
    <p:extLst>
      <p:ext uri="{BB962C8B-B14F-4D97-AF65-F5344CB8AC3E}">
        <p14:creationId xmlns:p14="http://schemas.microsoft.com/office/powerpoint/2010/main" val="781281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4256" y="1002322"/>
            <a:ext cx="3317405" cy="4791807"/>
          </a:xfrm>
          <a:prstGeom prst="rect">
            <a:avLst/>
          </a:prstGeom>
        </p:spPr>
      </p:pic>
      <p:pic>
        <p:nvPicPr>
          <p:cNvPr id="3" name="Picture 2"/>
          <p:cNvPicPr>
            <a:picLocks noChangeAspect="1"/>
          </p:cNvPicPr>
          <p:nvPr/>
        </p:nvPicPr>
        <p:blipFill>
          <a:blip r:embed="rId3"/>
          <a:stretch>
            <a:fillRect/>
          </a:stretch>
        </p:blipFill>
        <p:spPr>
          <a:xfrm>
            <a:off x="4432225" y="1002322"/>
            <a:ext cx="3302127" cy="4791807"/>
          </a:xfrm>
          <a:prstGeom prst="rect">
            <a:avLst/>
          </a:prstGeom>
        </p:spPr>
      </p:pic>
      <p:pic>
        <p:nvPicPr>
          <p:cNvPr id="4" name="Picture 3"/>
          <p:cNvPicPr>
            <a:picLocks noChangeAspect="1"/>
          </p:cNvPicPr>
          <p:nvPr/>
        </p:nvPicPr>
        <p:blipFill>
          <a:blip r:embed="rId4"/>
          <a:stretch>
            <a:fillRect/>
          </a:stretch>
        </p:blipFill>
        <p:spPr>
          <a:xfrm>
            <a:off x="7954916" y="1002322"/>
            <a:ext cx="3319325" cy="4791807"/>
          </a:xfrm>
          <a:prstGeom prst="rect">
            <a:avLst/>
          </a:prstGeom>
        </p:spPr>
      </p:pic>
    </p:spTree>
    <p:extLst>
      <p:ext uri="{BB962C8B-B14F-4D97-AF65-F5344CB8AC3E}">
        <p14:creationId xmlns:p14="http://schemas.microsoft.com/office/powerpoint/2010/main" val="31124758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73780" y="1018809"/>
            <a:ext cx="3853595" cy="4811551"/>
          </a:xfrm>
          <a:prstGeom prst="rect">
            <a:avLst/>
          </a:prstGeom>
        </p:spPr>
      </p:pic>
    </p:spTree>
    <p:extLst>
      <p:ext uri="{BB962C8B-B14F-4D97-AF65-F5344CB8AC3E}">
        <p14:creationId xmlns:p14="http://schemas.microsoft.com/office/powerpoint/2010/main" val="32270122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FDF792-3B5C-4E0E-BE42-E5819B7F31A5}"/>
              </a:ext>
            </a:extLst>
          </p:cNvPr>
          <p:cNvSpPr>
            <a:spLocks noGrp="1"/>
          </p:cNvSpPr>
          <p:nvPr>
            <p:ph type="ctrTitle"/>
          </p:nvPr>
        </p:nvSpPr>
        <p:spPr>
          <a:xfrm>
            <a:off x="2692398" y="1871131"/>
            <a:ext cx="6815669" cy="1515533"/>
          </a:xfrm>
        </p:spPr>
        <p:txBody>
          <a:bodyPr/>
          <a:lstStyle/>
          <a:p>
            <a:r>
              <a:rPr lang="en-US" sz="2800" b="1" dirty="0" err="1">
                <a:latin typeface="Gabriola" panose="04040605051002020D02" pitchFamily="82" charset="0"/>
              </a:rPr>
              <a:t>iLearnCentral</a:t>
            </a:r>
            <a:r>
              <a:rPr lang="en-US" sz="2800" b="1" dirty="0">
                <a:latin typeface="Gabriola" panose="04040605051002020D02" pitchFamily="82" charset="0"/>
              </a:rPr>
              <a:t>: </a:t>
            </a:r>
            <a:r>
              <a:rPr lang="en-US" sz="2800" dirty="0">
                <a:latin typeface="Gabriola" panose="04040605051002020D02" pitchFamily="82" charset="0"/>
              </a:rPr>
              <a:t>A Cloud-Based Learning Center Platform</a:t>
            </a:r>
            <a:br>
              <a:rPr lang="en-US" sz="2800" dirty="0">
                <a:latin typeface="Gabriola" panose="04040605051002020D02" pitchFamily="82" charset="0"/>
              </a:rPr>
            </a:br>
            <a:r>
              <a:rPr lang="en-US" sz="2800" dirty="0">
                <a:latin typeface="Gabriola" panose="04040605051002020D02" pitchFamily="82" charset="0"/>
              </a:rPr>
              <a:t>with Mobile Technology</a:t>
            </a:r>
            <a:br>
              <a:rPr lang="en-US" sz="2800" dirty="0">
                <a:latin typeface="Gabriola" panose="04040605051002020D02" pitchFamily="82" charset="0"/>
              </a:rPr>
            </a:br>
            <a:endParaRPr lang="en-US" sz="2400" b="1" dirty="0">
              <a:latin typeface="Gabriola" panose="04040605051002020D02" pitchFamily="82" charset="0"/>
            </a:endParaRPr>
          </a:p>
        </p:txBody>
      </p:sp>
      <p:sp>
        <p:nvSpPr>
          <p:cNvPr id="3" name="Subtitle 2">
            <a:extLst>
              <a:ext uri="{FF2B5EF4-FFF2-40B4-BE49-F238E27FC236}">
                <a16:creationId xmlns:a16="http://schemas.microsoft.com/office/drawing/2014/main" xmlns="" id="{A07F9602-00D7-4A21-825F-EC9A2816D710}"/>
              </a:ext>
            </a:extLst>
          </p:cNvPr>
          <p:cNvSpPr>
            <a:spLocks noGrp="1"/>
          </p:cNvSpPr>
          <p:nvPr>
            <p:ph type="subTitle" idx="1"/>
          </p:nvPr>
        </p:nvSpPr>
        <p:spPr>
          <a:xfrm>
            <a:off x="2692398" y="3573710"/>
            <a:ext cx="6815669" cy="1599419"/>
          </a:xfrm>
        </p:spPr>
        <p:txBody>
          <a:bodyPr>
            <a:normAutofit/>
          </a:bodyPr>
          <a:lstStyle/>
          <a:p>
            <a:r>
              <a:rPr lang="en-US" sz="1800" dirty="0">
                <a:latin typeface="Gabriola" panose="04040605051002020D02" pitchFamily="82" charset="0"/>
              </a:rPr>
              <a:t>A Capstone Project</a:t>
            </a:r>
          </a:p>
          <a:p>
            <a:r>
              <a:rPr lang="en-US" sz="1800" dirty="0">
                <a:latin typeface="Gabriola" panose="04040605051002020D02" pitchFamily="82" charset="0"/>
              </a:rPr>
              <a:t>by</a:t>
            </a:r>
          </a:p>
        </p:txBody>
      </p:sp>
      <p:graphicFrame>
        <p:nvGraphicFramePr>
          <p:cNvPr id="4" name="Table 3">
            <a:extLst>
              <a:ext uri="{FF2B5EF4-FFF2-40B4-BE49-F238E27FC236}">
                <a16:creationId xmlns:a16="http://schemas.microsoft.com/office/drawing/2014/main" xmlns="" id="{DDCF2F2C-1876-4E71-B6DE-A676173CD659}"/>
              </a:ext>
            </a:extLst>
          </p:cNvPr>
          <p:cNvGraphicFramePr>
            <a:graphicFrameLocks noGrp="1"/>
          </p:cNvGraphicFramePr>
          <p:nvPr>
            <p:extLst>
              <p:ext uri="{D42A27DB-BD31-4B8C-83A1-F6EECF244321}">
                <p14:modId xmlns:p14="http://schemas.microsoft.com/office/powerpoint/2010/main" val="2702889035"/>
              </p:ext>
            </p:extLst>
          </p:nvPr>
        </p:nvGraphicFramePr>
        <p:xfrm>
          <a:off x="2692398" y="4358245"/>
          <a:ext cx="6815669" cy="800861"/>
        </p:xfrm>
        <a:graphic>
          <a:graphicData uri="http://schemas.openxmlformats.org/drawingml/2006/table">
            <a:tbl>
              <a:tblPr firstRow="1" bandRow="1">
                <a:tableStyleId>{2D5ABB26-0587-4C30-8999-92F81FD0307C}</a:tableStyleId>
              </a:tblPr>
              <a:tblGrid>
                <a:gridCol w="1912420">
                  <a:extLst>
                    <a:ext uri="{9D8B030D-6E8A-4147-A177-3AD203B41FA5}">
                      <a16:colId xmlns:a16="http://schemas.microsoft.com/office/drawing/2014/main" xmlns="" val="3524505943"/>
                    </a:ext>
                  </a:extLst>
                </a:gridCol>
                <a:gridCol w="361465">
                  <a:extLst>
                    <a:ext uri="{9D8B030D-6E8A-4147-A177-3AD203B41FA5}">
                      <a16:colId xmlns:a16="http://schemas.microsoft.com/office/drawing/2014/main" xmlns="" val="2260171678"/>
                    </a:ext>
                  </a:extLst>
                </a:gridCol>
                <a:gridCol w="2223082">
                  <a:extLst>
                    <a:ext uri="{9D8B030D-6E8A-4147-A177-3AD203B41FA5}">
                      <a16:colId xmlns:a16="http://schemas.microsoft.com/office/drawing/2014/main" xmlns="" val="3849979179"/>
                    </a:ext>
                  </a:extLst>
                </a:gridCol>
                <a:gridCol w="360727">
                  <a:extLst>
                    <a:ext uri="{9D8B030D-6E8A-4147-A177-3AD203B41FA5}">
                      <a16:colId xmlns:a16="http://schemas.microsoft.com/office/drawing/2014/main" xmlns="" val="2360987866"/>
                    </a:ext>
                  </a:extLst>
                </a:gridCol>
                <a:gridCol w="1957975">
                  <a:extLst>
                    <a:ext uri="{9D8B030D-6E8A-4147-A177-3AD203B41FA5}">
                      <a16:colId xmlns:a16="http://schemas.microsoft.com/office/drawing/2014/main" xmlns="" val="1568707726"/>
                    </a:ext>
                  </a:extLst>
                </a:gridCol>
              </a:tblGrid>
              <a:tr h="374141">
                <a:tc>
                  <a:txBody>
                    <a:bodyPr/>
                    <a:lstStyle/>
                    <a:p>
                      <a:pPr algn="ctr"/>
                      <a:r>
                        <a:rPr lang="en-US" sz="1800" u="none" dirty="0">
                          <a:latin typeface="Gabriola" panose="04040605051002020D02" pitchFamily="82" charset="0"/>
                        </a:rPr>
                        <a:t>Jephunneh C. Mabini</a:t>
                      </a:r>
                      <a:endParaRPr lang="en-US" u="none" dirty="0"/>
                    </a:p>
                  </a:txBody>
                  <a:tcPr>
                    <a:lnB w="12700" cap="flat" cmpd="sng" algn="ctr">
                      <a:solidFill>
                        <a:schemeClr val="tx1"/>
                      </a:solidFill>
                      <a:prstDash val="solid"/>
                      <a:round/>
                      <a:headEnd type="none" w="med" len="med"/>
                      <a:tailEnd type="none" w="med" len="med"/>
                    </a:lnB>
                  </a:tcPr>
                </a:tc>
                <a:tc>
                  <a:txBody>
                    <a:bodyPr/>
                    <a:lstStyle/>
                    <a:p>
                      <a:pPr algn="ctr"/>
                      <a:endParaRPr lang="en-US" u="none" dirty="0"/>
                    </a:p>
                  </a:txBody>
                  <a:tcPr>
                    <a:lnB w="12700" cap="flat" cmpd="sng" algn="ctr">
                      <a:noFill/>
                      <a:prstDash val="solid"/>
                      <a:round/>
                      <a:headEnd type="none" w="med" len="med"/>
                      <a:tailEnd type="none" w="med" len="med"/>
                    </a:lnB>
                  </a:tcPr>
                </a:tc>
                <a:tc>
                  <a:txBody>
                    <a:bodyPr/>
                    <a:lstStyle/>
                    <a:p>
                      <a:pPr algn="ctr"/>
                      <a:r>
                        <a:rPr lang="en-US" sz="1800" u="none" dirty="0">
                          <a:latin typeface="Gabriola" panose="04040605051002020D02" pitchFamily="82" charset="0"/>
                        </a:rPr>
                        <a:t>Rhea Shane M. </a:t>
                      </a:r>
                      <a:r>
                        <a:rPr lang="en-US" sz="1800" u="none" dirty="0" err="1">
                          <a:latin typeface="Gabriola" panose="04040605051002020D02" pitchFamily="82" charset="0"/>
                        </a:rPr>
                        <a:t>Chiong</a:t>
                      </a:r>
                      <a:endParaRPr lang="en-US" u="none" dirty="0"/>
                    </a:p>
                  </a:txBody>
                  <a:tcPr>
                    <a:lnB w="12700" cap="flat" cmpd="sng" algn="ctr">
                      <a:solidFill>
                        <a:schemeClr val="tx1"/>
                      </a:solidFill>
                      <a:prstDash val="solid"/>
                      <a:round/>
                      <a:headEnd type="none" w="med" len="med"/>
                      <a:tailEnd type="none" w="med" len="med"/>
                    </a:lnB>
                  </a:tcPr>
                </a:tc>
                <a:tc>
                  <a:txBody>
                    <a:bodyPr/>
                    <a:lstStyle/>
                    <a:p>
                      <a:pPr algn="ctr"/>
                      <a:endParaRPr lang="en-US" u="none" dirty="0"/>
                    </a:p>
                  </a:txBody>
                  <a:tcPr>
                    <a:lnB w="12700" cap="flat" cmpd="sng" algn="ctr">
                      <a:no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u="none" dirty="0">
                          <a:latin typeface="Gabriola" panose="04040605051002020D02" pitchFamily="82" charset="0"/>
                        </a:rPr>
                        <a:t>Cristian G. </a:t>
                      </a:r>
                      <a:r>
                        <a:rPr lang="en-US" sz="1800" u="none" dirty="0" err="1">
                          <a:latin typeface="Gabriola" panose="04040605051002020D02" pitchFamily="82" charset="0"/>
                        </a:rPr>
                        <a:t>Paragoso</a:t>
                      </a:r>
                      <a:endParaRPr lang="en-US" u="none"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69260995"/>
                  </a:ext>
                </a:extLst>
              </a:tr>
              <a:tr h="37414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latin typeface="Gabriola" panose="04040605051002020D02" pitchFamily="82" charset="0"/>
                        </a:rPr>
                        <a:t>Project Manager</a:t>
                      </a:r>
                      <a:endParaRPr lang="en-US" sz="1100" dirty="0"/>
                    </a:p>
                  </a:txBody>
                  <a:tcPr>
                    <a:lnR>
                      <a:noFill/>
                    </a:lnR>
                    <a:lnT w="12700" cap="flat" cmpd="sng" algn="ctr">
                      <a:solidFill>
                        <a:schemeClr val="tx1"/>
                      </a:solidFill>
                      <a:prstDash val="solid"/>
                      <a:round/>
                      <a:headEnd type="none" w="med" len="med"/>
                      <a:tailEnd type="none" w="med" len="med"/>
                    </a:lnT>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100" dirty="0">
                          <a:latin typeface="Gabriola" panose="04040605051002020D02" pitchFamily="82" charset="0"/>
                        </a:rPr>
                        <a:t>System Analyst/Database Designer, </a:t>
                      </a:r>
                    </a:p>
                    <a:p>
                      <a:pPr algn="ctr"/>
                      <a:r>
                        <a:rPr lang="en-US" sz="1100" dirty="0">
                          <a:latin typeface="Gabriola" panose="04040605051002020D02" pitchFamily="82" charset="0"/>
                        </a:rPr>
                        <a:t>Software Engineer</a:t>
                      </a:r>
                    </a:p>
                  </a:txBody>
                  <a:tcPr>
                    <a:lnL>
                      <a:noFill/>
                    </a:lnL>
                    <a:lnR>
                      <a:noFill/>
                    </a:lnR>
                    <a:lnT w="12700" cap="flat" cmpd="sng" algn="ctr">
                      <a:solidFill>
                        <a:schemeClr val="tx1"/>
                      </a:solidFill>
                      <a:prstDash val="solid"/>
                      <a:round/>
                      <a:headEnd type="none" w="med" len="med"/>
                      <a:tailEnd type="none" w="med" len="med"/>
                    </a:lnT>
                  </a:tcPr>
                </a:tc>
                <a:tc>
                  <a:txBody>
                    <a:bodyPr/>
                    <a:lstStyle/>
                    <a:p>
                      <a:pPr algn="ctr"/>
                      <a:endParaRPr lang="en-US" dirty="0"/>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100" dirty="0">
                          <a:latin typeface="Gabriola" panose="04040605051002020D02" pitchFamily="82" charset="0"/>
                        </a:rPr>
                        <a:t>Network/UI Designer, Technical Writer</a:t>
                      </a:r>
                    </a:p>
                  </a:txBody>
                  <a:tcPr>
                    <a:lnL>
                      <a:noFill/>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191012038"/>
                  </a:ext>
                </a:extLst>
              </a:tr>
            </a:tbl>
          </a:graphicData>
        </a:graphic>
      </p:graphicFrame>
    </p:spTree>
    <p:extLst>
      <p:ext uri="{BB962C8B-B14F-4D97-AF65-F5344CB8AC3E}">
        <p14:creationId xmlns:p14="http://schemas.microsoft.com/office/powerpoint/2010/main" val="39788310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1590EF-9761-4743-B1E5-3E0FACD5A45D}"/>
              </a:ext>
            </a:extLst>
          </p:cNvPr>
          <p:cNvSpPr>
            <a:spLocks noGrp="1"/>
          </p:cNvSpPr>
          <p:nvPr>
            <p:ph type="title"/>
          </p:nvPr>
        </p:nvSpPr>
        <p:spPr/>
        <p:txBody>
          <a:bodyPr/>
          <a:lstStyle/>
          <a:p>
            <a:r>
              <a:rPr lang="en-US" dirty="0">
                <a:latin typeface="Gabriola" panose="04040605051002020D02" pitchFamily="82" charset="0"/>
              </a:rPr>
              <a:t>Network Topology</a:t>
            </a:r>
          </a:p>
        </p:txBody>
      </p:sp>
      <p:sp>
        <p:nvSpPr>
          <p:cNvPr id="4" name="Text Placeholder 3">
            <a:extLst>
              <a:ext uri="{FF2B5EF4-FFF2-40B4-BE49-F238E27FC236}">
                <a16:creationId xmlns:a16="http://schemas.microsoft.com/office/drawing/2014/main" xmlns="" id="{5B512DE6-7EC0-4BAF-B591-7E5DA5E6FAB3}"/>
              </a:ext>
            </a:extLst>
          </p:cNvPr>
          <p:cNvSpPr>
            <a:spLocks noGrp="1"/>
          </p:cNvSpPr>
          <p:nvPr>
            <p:ph type="body" sz="half" idx="2"/>
          </p:nvPr>
        </p:nvSpPr>
        <p:spPr/>
        <p:txBody>
          <a:bodyPr/>
          <a:lstStyle/>
          <a:p>
            <a:pPr algn="just"/>
            <a:r>
              <a:rPr lang="fil-PH" dirty="0">
                <a:latin typeface="Gabriola" panose="04040605051002020D02" pitchFamily="82" charset="0"/>
              </a:rPr>
              <a:t>	The network topology illustrates how the system's component work in conjunction with the use of internet connection to access the user's access database.</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5" name="Content Placeholder 4">
            <a:extLst>
              <a:ext uri="{FF2B5EF4-FFF2-40B4-BE49-F238E27FC236}">
                <a16:creationId xmlns:a16="http://schemas.microsoft.com/office/drawing/2014/main" xmlns="" id="{D65CC6C8-8E5F-4D82-A6C4-32F74FEF294B}"/>
              </a:ext>
            </a:extLst>
          </p:cNvPr>
          <p:cNvPicPr>
            <a:picLocks noGrp="1"/>
          </p:cNvPicPr>
          <p:nvPr>
            <p:ph idx="1"/>
          </p:nvPr>
        </p:nvPicPr>
        <p:blipFill>
          <a:blip r:embed="rId2"/>
          <a:stretch>
            <a:fillRect/>
          </a:stretch>
        </p:blipFill>
        <p:spPr>
          <a:xfrm>
            <a:off x="5418138" y="1117851"/>
            <a:ext cx="5470525" cy="4622298"/>
          </a:xfrm>
          <a:prstGeom prst="rect">
            <a:avLst/>
          </a:prstGeom>
        </p:spPr>
      </p:pic>
    </p:spTree>
    <p:extLst>
      <p:ext uri="{BB962C8B-B14F-4D97-AF65-F5344CB8AC3E}">
        <p14:creationId xmlns:p14="http://schemas.microsoft.com/office/powerpoint/2010/main" val="39776626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DA5F9A-E985-4DD6-AB25-4EEB6F33588E}"/>
              </a:ext>
            </a:extLst>
          </p:cNvPr>
          <p:cNvSpPr>
            <a:spLocks noGrp="1"/>
          </p:cNvSpPr>
          <p:nvPr>
            <p:ph type="title"/>
          </p:nvPr>
        </p:nvSpPr>
        <p:spPr/>
        <p:txBody>
          <a:bodyPr/>
          <a:lstStyle/>
          <a:p>
            <a:r>
              <a:rPr lang="en-US" dirty="0">
                <a:latin typeface="Gabriola" panose="04040605051002020D02" pitchFamily="82" charset="0"/>
              </a:rPr>
              <a:t>Technology Stack Diagram</a:t>
            </a:r>
          </a:p>
        </p:txBody>
      </p:sp>
      <p:sp>
        <p:nvSpPr>
          <p:cNvPr id="4" name="Text Placeholder 3">
            <a:extLst>
              <a:ext uri="{FF2B5EF4-FFF2-40B4-BE49-F238E27FC236}">
                <a16:creationId xmlns:a16="http://schemas.microsoft.com/office/drawing/2014/main" xmlns="" id="{5453A9B6-5C84-4D1D-89B9-755D9538F400}"/>
              </a:ext>
            </a:extLst>
          </p:cNvPr>
          <p:cNvSpPr>
            <a:spLocks noGrp="1"/>
          </p:cNvSpPr>
          <p:nvPr>
            <p:ph type="body" sz="half" idx="2"/>
          </p:nvPr>
        </p:nvSpPr>
        <p:spPr/>
        <p:txBody>
          <a:bodyPr/>
          <a:lstStyle/>
          <a:p>
            <a:pPr algn="just"/>
            <a:r>
              <a:rPr lang="fil-PH" dirty="0">
                <a:latin typeface="Gabriola" panose="04040605051002020D02" pitchFamily="82" charset="0"/>
              </a:rPr>
              <a:t>	This figure shows the technology stack diagram representing the different technologies the project uses and the purpose for each specific language. </a:t>
            </a:r>
            <a:endParaRPr lang="en-US" dirty="0">
              <a:latin typeface="Gabriola" panose="04040605051002020D02" pitchFamily="82" charset="0"/>
            </a:endParaRPr>
          </a:p>
        </p:txBody>
      </p:sp>
      <p:pic>
        <p:nvPicPr>
          <p:cNvPr id="5" name="Content Placeholder 4">
            <a:extLst>
              <a:ext uri="{FF2B5EF4-FFF2-40B4-BE49-F238E27FC236}">
                <a16:creationId xmlns:a16="http://schemas.microsoft.com/office/drawing/2014/main" xmlns="" id="{00B62898-FDB4-4FD6-9954-31EC27F8ACB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112456" y="982663"/>
            <a:ext cx="4081888" cy="4892675"/>
          </a:xfrm>
          <a:prstGeom prst="rect">
            <a:avLst/>
          </a:prstGeom>
        </p:spPr>
      </p:pic>
    </p:spTree>
    <p:extLst>
      <p:ext uri="{BB962C8B-B14F-4D97-AF65-F5344CB8AC3E}">
        <p14:creationId xmlns:p14="http://schemas.microsoft.com/office/powerpoint/2010/main" val="40585940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FA73-91CC-4F6A-A808-56947C450441}"/>
              </a:ext>
            </a:extLst>
          </p:cNvPr>
          <p:cNvSpPr>
            <a:spLocks noGrp="1"/>
          </p:cNvSpPr>
          <p:nvPr>
            <p:ph type="title"/>
          </p:nvPr>
        </p:nvSpPr>
        <p:spPr/>
        <p:txBody>
          <a:bodyPr/>
          <a:lstStyle/>
          <a:p>
            <a:r>
              <a:rPr lang="en-US" dirty="0">
                <a:latin typeface="Gabriola" panose="04040605051002020D02" pitchFamily="82" charset="0"/>
              </a:rPr>
              <a:t>Software List of Modules</a:t>
            </a:r>
          </a:p>
        </p:txBody>
      </p:sp>
      <p:graphicFrame>
        <p:nvGraphicFramePr>
          <p:cNvPr id="5" name="Content Placeholder 4">
            <a:extLst>
              <a:ext uri="{FF2B5EF4-FFF2-40B4-BE49-F238E27FC236}">
                <a16:creationId xmlns:a16="http://schemas.microsoft.com/office/drawing/2014/main" xmlns="" id="{DB3E37ED-7C00-4379-966D-1C7320996047}"/>
              </a:ext>
            </a:extLst>
          </p:cNvPr>
          <p:cNvGraphicFramePr>
            <a:graphicFrameLocks noGrp="1"/>
          </p:cNvGraphicFramePr>
          <p:nvPr>
            <p:ph idx="1"/>
            <p:extLst>
              <p:ext uri="{D42A27DB-BD31-4B8C-83A1-F6EECF244321}">
                <p14:modId xmlns:p14="http://schemas.microsoft.com/office/powerpoint/2010/main" val="2188816762"/>
              </p:ext>
            </p:extLst>
          </p:nvPr>
        </p:nvGraphicFramePr>
        <p:xfrm>
          <a:off x="5684590" y="919168"/>
          <a:ext cx="5603846" cy="4910854"/>
        </p:xfrm>
        <a:graphic>
          <a:graphicData uri="http://schemas.openxmlformats.org/drawingml/2006/table">
            <a:tbl>
              <a:tblPr firstRow="1" firstCol="1" bandRow="1">
                <a:tableStyleId>{5C22544A-7EE6-4342-B048-85BDC9FD1C3A}</a:tableStyleId>
              </a:tblPr>
              <a:tblGrid>
                <a:gridCol w="1869528">
                  <a:extLst>
                    <a:ext uri="{9D8B030D-6E8A-4147-A177-3AD203B41FA5}">
                      <a16:colId xmlns:a16="http://schemas.microsoft.com/office/drawing/2014/main" xmlns="" val="2095177893"/>
                    </a:ext>
                  </a:extLst>
                </a:gridCol>
                <a:gridCol w="1869528">
                  <a:extLst>
                    <a:ext uri="{9D8B030D-6E8A-4147-A177-3AD203B41FA5}">
                      <a16:colId xmlns:a16="http://schemas.microsoft.com/office/drawing/2014/main" xmlns="" val="689452366"/>
                    </a:ext>
                  </a:extLst>
                </a:gridCol>
                <a:gridCol w="616686">
                  <a:extLst>
                    <a:ext uri="{9D8B030D-6E8A-4147-A177-3AD203B41FA5}">
                      <a16:colId xmlns:a16="http://schemas.microsoft.com/office/drawing/2014/main" xmlns="" val="1465301504"/>
                    </a:ext>
                  </a:extLst>
                </a:gridCol>
                <a:gridCol w="624052">
                  <a:extLst>
                    <a:ext uri="{9D8B030D-6E8A-4147-A177-3AD203B41FA5}">
                      <a16:colId xmlns:a16="http://schemas.microsoft.com/office/drawing/2014/main" xmlns="" val="384820550"/>
                    </a:ext>
                  </a:extLst>
                </a:gridCol>
                <a:gridCol w="624052">
                  <a:extLst>
                    <a:ext uri="{9D8B030D-6E8A-4147-A177-3AD203B41FA5}">
                      <a16:colId xmlns:a16="http://schemas.microsoft.com/office/drawing/2014/main" xmlns="" val="2821441874"/>
                    </a:ext>
                  </a:extLst>
                </a:gridCol>
              </a:tblGrid>
              <a:tr h="116492">
                <a:tc>
                  <a:txBody>
                    <a:bodyPr/>
                    <a:lstStyle/>
                    <a:p>
                      <a:pPr marL="0" marR="0" algn="ctr">
                        <a:lnSpc>
                          <a:spcPct val="115000"/>
                        </a:lnSpc>
                        <a:spcBef>
                          <a:spcPts val="0"/>
                        </a:spcBef>
                        <a:spcAft>
                          <a:spcPts val="0"/>
                        </a:spcAft>
                      </a:pPr>
                      <a:r>
                        <a:rPr lang="en-US" sz="700" dirty="0">
                          <a:effectLst/>
                        </a:rPr>
                        <a:t>Programmer/s</a:t>
                      </a:r>
                      <a:endParaRPr lang="en-US" sz="8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Modules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rowSpan="2">
                  <a:txBody>
                    <a:bodyPr/>
                    <a:lstStyle/>
                    <a:p>
                      <a:pPr marL="0" marR="0" algn="ctr">
                        <a:lnSpc>
                          <a:spcPct val="115000"/>
                        </a:lnSpc>
                        <a:spcBef>
                          <a:spcPts val="0"/>
                        </a:spcBef>
                        <a:spcAft>
                          <a:spcPts val="0"/>
                        </a:spcAft>
                      </a:pPr>
                      <a:r>
                        <a:rPr lang="en-US" sz="700">
                          <a:effectLst/>
                        </a:rPr>
                        <a:t>Learning Center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rowSpan="2">
                  <a:txBody>
                    <a:bodyPr/>
                    <a:lstStyle/>
                    <a:p>
                      <a:pPr marL="0" marR="0" algn="ctr">
                        <a:lnSpc>
                          <a:spcPct val="115000"/>
                        </a:lnSpc>
                        <a:spcBef>
                          <a:spcPts val="0"/>
                        </a:spcBef>
                        <a:spcAft>
                          <a:spcPts val="0"/>
                        </a:spcAft>
                      </a:pPr>
                      <a:r>
                        <a:rPr lang="en-US" sz="700">
                          <a:effectLst/>
                        </a:rPr>
                        <a:t>Educator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rowSpan="2">
                  <a:txBody>
                    <a:bodyPr/>
                    <a:lstStyle/>
                    <a:p>
                      <a:pPr marL="0" marR="0" algn="ctr">
                        <a:lnSpc>
                          <a:spcPct val="115000"/>
                        </a:lnSpc>
                        <a:spcBef>
                          <a:spcPts val="0"/>
                        </a:spcBef>
                        <a:spcAft>
                          <a:spcPts val="0"/>
                        </a:spcAft>
                      </a:pPr>
                      <a:r>
                        <a:rPr lang="en-US" sz="700">
                          <a:effectLst/>
                        </a:rPr>
                        <a:t>Parent or Student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1845677294"/>
                  </a:ext>
                </a:extLst>
              </a:tr>
              <a:tr h="116492">
                <a:tc rowSpan="5">
                  <a:txBody>
                    <a:bodyPr/>
                    <a:lstStyle/>
                    <a:p>
                      <a:pPr marL="0" marR="0" algn="ctr">
                        <a:lnSpc>
                          <a:spcPct val="115000"/>
                        </a:lnSpc>
                        <a:spcBef>
                          <a:spcPts val="0"/>
                        </a:spcBef>
                        <a:spcAft>
                          <a:spcPts val="0"/>
                        </a:spcAft>
                      </a:pPr>
                      <a:r>
                        <a:rPr lang="en-US" sz="700" dirty="0">
                          <a:effectLst/>
                        </a:rPr>
                        <a:t>Jephunneh</a:t>
                      </a:r>
                      <a:endParaRPr lang="en-US" sz="800" dirty="0">
                        <a:effectLst/>
                      </a:endParaRPr>
                    </a:p>
                    <a:p>
                      <a:pPr marL="0" marR="0" algn="ctr">
                        <a:lnSpc>
                          <a:spcPct val="115000"/>
                        </a:lnSpc>
                        <a:spcBef>
                          <a:spcPts val="0"/>
                        </a:spcBef>
                        <a:spcAft>
                          <a:spcPts val="0"/>
                        </a:spcAft>
                      </a:pPr>
                      <a:r>
                        <a:rPr lang="en-US" sz="700" dirty="0">
                          <a:effectLst/>
                        </a:rPr>
                        <a:t>Rhea Shane</a:t>
                      </a:r>
                      <a:endParaRPr lang="en-US" sz="800" dirty="0">
                        <a:effectLst/>
                      </a:endParaRPr>
                    </a:p>
                    <a:p>
                      <a:pPr marL="0" marR="0" algn="ctr">
                        <a:lnSpc>
                          <a:spcPct val="115000"/>
                        </a:lnSpc>
                        <a:spcBef>
                          <a:spcPts val="0"/>
                        </a:spcBef>
                        <a:spcAft>
                          <a:spcPts val="0"/>
                        </a:spcAft>
                      </a:pPr>
                      <a:r>
                        <a:rPr lang="en-US" sz="700" dirty="0">
                          <a:effectLst/>
                        </a:rPr>
                        <a:t>Cristian </a:t>
                      </a:r>
                      <a:endParaRPr lang="en-US" sz="8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Account Management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836304667"/>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1. Registration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3789719231"/>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2. Authentication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538541439"/>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3. Login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1521817727"/>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4. Profiling</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1112903085"/>
                  </a:ext>
                </a:extLst>
              </a:tr>
              <a:tr h="116492">
                <a:tc gridSpan="2">
                  <a:txBody>
                    <a:bodyPr/>
                    <a:lstStyle/>
                    <a:p>
                      <a:pPr marL="0" marR="0" algn="r">
                        <a:lnSpc>
                          <a:spcPct val="115000"/>
                        </a:lnSpc>
                        <a:spcBef>
                          <a:spcPts val="0"/>
                        </a:spcBef>
                        <a:spcAft>
                          <a:spcPts val="0"/>
                        </a:spcAft>
                      </a:pPr>
                      <a:r>
                        <a:rPr lang="en-US" sz="700">
                          <a:effectLst/>
                        </a:rPr>
                        <a:t>No. of Points (1 point per module per user)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1734235790"/>
                  </a:ext>
                </a:extLst>
              </a:tr>
              <a:tr h="116492">
                <a:tc rowSpan="7">
                  <a:txBody>
                    <a:bodyPr/>
                    <a:lstStyle/>
                    <a:p>
                      <a:pPr marL="0" marR="0" algn="ctr">
                        <a:lnSpc>
                          <a:spcPct val="115000"/>
                        </a:lnSpc>
                        <a:spcBef>
                          <a:spcPts val="0"/>
                        </a:spcBef>
                        <a:spcAft>
                          <a:spcPts val="0"/>
                        </a:spcAft>
                      </a:pPr>
                      <a:r>
                        <a:rPr lang="en-US" sz="700">
                          <a:effectLst/>
                        </a:rPr>
                        <a:t>Jephunneh</a:t>
                      </a:r>
                      <a:endParaRPr lang="en-US" sz="800">
                        <a:effectLst/>
                      </a:endParaRPr>
                    </a:p>
                    <a:p>
                      <a:pPr marL="0" marR="0" algn="ctr">
                        <a:lnSpc>
                          <a:spcPct val="115000"/>
                        </a:lnSpc>
                        <a:spcBef>
                          <a:spcPts val="0"/>
                        </a:spcBef>
                        <a:spcAft>
                          <a:spcPts val="0"/>
                        </a:spcAft>
                      </a:pPr>
                      <a:r>
                        <a:rPr lang="en-US" sz="700">
                          <a:effectLst/>
                        </a:rPr>
                        <a:t>Rhea Shane</a:t>
                      </a:r>
                      <a:endParaRPr lang="en-US" sz="800">
                        <a:effectLst/>
                      </a:endParaRPr>
                    </a:p>
                    <a:p>
                      <a:pPr marL="0" marR="0" algn="ctr">
                        <a:lnSpc>
                          <a:spcPct val="115000"/>
                        </a:lnSpc>
                        <a:spcBef>
                          <a:spcPts val="0"/>
                        </a:spcBef>
                        <a:spcAft>
                          <a:spcPts val="0"/>
                        </a:spcAft>
                      </a:pPr>
                      <a:r>
                        <a:rPr lang="en-US" sz="700">
                          <a:effectLst/>
                        </a:rPr>
                        <a:t>Cristian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Hiring Module</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267420515"/>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1. Hiring Profile/Resume</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just">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a:lnSpc>
                          <a:spcPct val="115000"/>
                        </a:lnSpc>
                      </a:pPr>
                      <a:endParaRPr lang="en-US" sz="800">
                        <a:effectLst/>
                        <a:latin typeface="Times New Roman" panose="02020603050405020304" pitchFamily="18" charset="0"/>
                        <a:cs typeface="Times New Roman" panose="02020603050405020304" pitchFamily="18" charset="0"/>
                      </a:endParaRPr>
                    </a:p>
                  </a:txBody>
                  <a:tcPr marL="34948" marR="34948" marT="0" marB="0" anchor="ctr"/>
                </a:tc>
                <a:extLst>
                  <a:ext uri="{0D108BD9-81ED-4DB2-BD59-A6C34878D82A}">
                    <a16:rowId xmlns:a16="http://schemas.microsoft.com/office/drawing/2014/main" xmlns="" val="1574230992"/>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2. Job Searching</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just">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just">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2811270662"/>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3. Job Posting</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4105547823"/>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4. Job Suggestion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2597078729"/>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5. Hire Suggestion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2829517157"/>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6. Hiring</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1322858676"/>
                  </a:ext>
                </a:extLst>
              </a:tr>
              <a:tr h="116492">
                <a:tc gridSpan="2">
                  <a:txBody>
                    <a:bodyPr/>
                    <a:lstStyle/>
                    <a:p>
                      <a:pPr marL="0" marR="0" algn="r">
                        <a:lnSpc>
                          <a:spcPct val="115000"/>
                        </a:lnSpc>
                        <a:spcBef>
                          <a:spcPts val="0"/>
                        </a:spcBef>
                        <a:spcAft>
                          <a:spcPts val="0"/>
                        </a:spcAft>
                      </a:pPr>
                      <a:r>
                        <a:rPr lang="en-US" sz="700">
                          <a:effectLst/>
                        </a:rPr>
                        <a:t>No. of Points (1 point per module per user)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0</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3126772996"/>
                  </a:ext>
                </a:extLst>
              </a:tr>
              <a:tr h="116492">
                <a:tc rowSpan="9">
                  <a:txBody>
                    <a:bodyPr/>
                    <a:lstStyle/>
                    <a:p>
                      <a:pPr marL="0" marR="0" algn="ctr">
                        <a:lnSpc>
                          <a:spcPct val="115000"/>
                        </a:lnSpc>
                        <a:spcBef>
                          <a:spcPts val="0"/>
                        </a:spcBef>
                        <a:spcAft>
                          <a:spcPts val="0"/>
                        </a:spcAft>
                      </a:pPr>
                      <a:r>
                        <a:rPr lang="en-US" sz="700">
                          <a:effectLst/>
                        </a:rPr>
                        <a:t> Jephunneh</a:t>
                      </a:r>
                      <a:endParaRPr lang="en-US" sz="800">
                        <a:effectLst/>
                      </a:endParaRPr>
                    </a:p>
                    <a:p>
                      <a:pPr marL="0" marR="0" algn="ctr">
                        <a:lnSpc>
                          <a:spcPct val="115000"/>
                        </a:lnSpc>
                        <a:spcBef>
                          <a:spcPts val="0"/>
                        </a:spcBef>
                        <a:spcAft>
                          <a:spcPts val="0"/>
                        </a:spcAft>
                      </a:pPr>
                      <a:r>
                        <a:rPr lang="en-US" sz="700">
                          <a:effectLst/>
                        </a:rPr>
                        <a:t>Rhea Shane</a:t>
                      </a:r>
                      <a:endParaRPr lang="en-US" sz="800">
                        <a:effectLst/>
                      </a:endParaRPr>
                    </a:p>
                    <a:p>
                      <a:pPr marL="0" marR="0" algn="ctr">
                        <a:lnSpc>
                          <a:spcPct val="115000"/>
                        </a:lnSpc>
                        <a:spcBef>
                          <a:spcPts val="0"/>
                        </a:spcBef>
                        <a:spcAft>
                          <a:spcPts val="0"/>
                        </a:spcAft>
                      </a:pPr>
                      <a:r>
                        <a:rPr lang="en-US" sz="700">
                          <a:effectLst/>
                        </a:rPr>
                        <a:t>Cristian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Enrollment Module</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2667555308"/>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1. Input/Add Course Details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3513887907"/>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2. Search/Display Course List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2932305765"/>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dirty="0">
                          <a:effectLst/>
                        </a:rPr>
                        <a:t>      3. Course Selection</a:t>
                      </a:r>
                      <a:endParaRPr lang="en-US" sz="8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2435844255"/>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4. Fee Calculation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2534535312"/>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5. Enrolment Details and Processes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4175556448"/>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6. Payment Scheme Selection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815999410"/>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7. Payment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1068204848"/>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8. Record Payment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2568897498"/>
                  </a:ext>
                </a:extLst>
              </a:tr>
              <a:tr h="116492">
                <a:tc gridSpan="2">
                  <a:txBody>
                    <a:bodyPr/>
                    <a:lstStyle/>
                    <a:p>
                      <a:pPr marL="0" marR="0" algn="r">
                        <a:lnSpc>
                          <a:spcPct val="115000"/>
                        </a:lnSpc>
                        <a:spcBef>
                          <a:spcPts val="0"/>
                        </a:spcBef>
                        <a:spcAft>
                          <a:spcPts val="0"/>
                        </a:spcAft>
                      </a:pPr>
                      <a:r>
                        <a:rPr lang="en-US" sz="700">
                          <a:effectLst/>
                        </a:rPr>
                        <a:t>No. of Points (1 point per module per user)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1457945102"/>
                  </a:ext>
                </a:extLst>
              </a:tr>
              <a:tr h="116492">
                <a:tc rowSpan="8">
                  <a:txBody>
                    <a:bodyPr/>
                    <a:lstStyle/>
                    <a:p>
                      <a:pPr marL="0" marR="0" algn="ctr">
                        <a:lnSpc>
                          <a:spcPct val="115000"/>
                        </a:lnSpc>
                        <a:spcBef>
                          <a:spcPts val="0"/>
                        </a:spcBef>
                        <a:spcAft>
                          <a:spcPts val="0"/>
                        </a:spcAft>
                      </a:pPr>
                      <a:r>
                        <a:rPr lang="en-US" sz="700">
                          <a:effectLst/>
                        </a:rPr>
                        <a:t> Jephunneh</a:t>
                      </a:r>
                      <a:endParaRPr lang="en-US" sz="800">
                        <a:effectLst/>
                      </a:endParaRPr>
                    </a:p>
                    <a:p>
                      <a:pPr marL="0" marR="0" algn="ctr">
                        <a:lnSpc>
                          <a:spcPct val="115000"/>
                        </a:lnSpc>
                        <a:spcBef>
                          <a:spcPts val="0"/>
                        </a:spcBef>
                        <a:spcAft>
                          <a:spcPts val="0"/>
                        </a:spcAft>
                      </a:pPr>
                      <a:r>
                        <a:rPr lang="en-US" sz="700">
                          <a:effectLst/>
                        </a:rPr>
                        <a:t>Rhea Shane</a:t>
                      </a:r>
                      <a:endParaRPr lang="en-US" sz="800">
                        <a:effectLst/>
                      </a:endParaRPr>
                    </a:p>
                    <a:p>
                      <a:pPr marL="0" marR="0" algn="ctr">
                        <a:lnSpc>
                          <a:spcPct val="115000"/>
                        </a:lnSpc>
                        <a:spcBef>
                          <a:spcPts val="0"/>
                        </a:spcBef>
                        <a:spcAft>
                          <a:spcPts val="0"/>
                        </a:spcAft>
                      </a:pPr>
                      <a:r>
                        <a:rPr lang="en-US" sz="700">
                          <a:effectLst/>
                        </a:rPr>
                        <a:t>Cristian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Scheduling Module</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3960632005"/>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1. Input Class Details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3320007531"/>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2. Update Class Details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1731401861"/>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3. Input Schedules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674887334"/>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4. Schedule Request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1848603655"/>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5. Update Schedules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691480796"/>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6. Generate Calendar of Activities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506879854"/>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7. Notification of Changes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1894382957"/>
                  </a:ext>
                </a:extLst>
              </a:tr>
              <a:tr h="116492">
                <a:tc gridSpan="2">
                  <a:txBody>
                    <a:bodyPr/>
                    <a:lstStyle/>
                    <a:p>
                      <a:pPr marL="0" marR="0" algn="r">
                        <a:lnSpc>
                          <a:spcPct val="115000"/>
                        </a:lnSpc>
                        <a:spcBef>
                          <a:spcPts val="0"/>
                        </a:spcBef>
                        <a:spcAft>
                          <a:spcPts val="0"/>
                        </a:spcAft>
                      </a:pPr>
                      <a:r>
                        <a:rPr lang="en-US" sz="700">
                          <a:effectLst/>
                        </a:rPr>
                        <a:t>No. of Points (1 point per module per user)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414577792"/>
                  </a:ext>
                </a:extLst>
              </a:tr>
              <a:tr h="116492">
                <a:tc rowSpan="5">
                  <a:txBody>
                    <a:bodyPr/>
                    <a:lstStyle/>
                    <a:p>
                      <a:pPr marL="0" marR="0" algn="ctr">
                        <a:lnSpc>
                          <a:spcPct val="115000"/>
                        </a:lnSpc>
                        <a:spcBef>
                          <a:spcPts val="0"/>
                        </a:spcBef>
                        <a:spcAft>
                          <a:spcPts val="0"/>
                        </a:spcAft>
                      </a:pPr>
                      <a:r>
                        <a:rPr lang="en-US" sz="700">
                          <a:effectLst/>
                        </a:rPr>
                        <a:t> Jephunneh</a:t>
                      </a:r>
                      <a:endParaRPr lang="en-US" sz="800">
                        <a:effectLst/>
                      </a:endParaRPr>
                    </a:p>
                    <a:p>
                      <a:pPr marL="0" marR="0" algn="ctr">
                        <a:lnSpc>
                          <a:spcPct val="115000"/>
                        </a:lnSpc>
                        <a:spcBef>
                          <a:spcPts val="0"/>
                        </a:spcBef>
                        <a:spcAft>
                          <a:spcPts val="0"/>
                        </a:spcAft>
                      </a:pPr>
                      <a:r>
                        <a:rPr lang="en-US" sz="700">
                          <a:effectLst/>
                        </a:rPr>
                        <a:t>Rhea Shane</a:t>
                      </a:r>
                      <a:endParaRPr lang="en-US" sz="800">
                        <a:effectLst/>
                      </a:endParaRPr>
                    </a:p>
                    <a:p>
                      <a:pPr marL="0" marR="0" algn="ctr">
                        <a:lnSpc>
                          <a:spcPct val="115000"/>
                        </a:lnSpc>
                        <a:spcBef>
                          <a:spcPts val="0"/>
                        </a:spcBef>
                        <a:spcAft>
                          <a:spcPts val="0"/>
                        </a:spcAft>
                      </a:pPr>
                      <a:r>
                        <a:rPr lang="en-US" sz="700">
                          <a:effectLst/>
                        </a:rPr>
                        <a:t>Cristian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Teaching Assistance Module</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3244759731"/>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1. Retrieve Class Details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1188877098"/>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2. Suggest Daily Lesson Plan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4131505522"/>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3. Keep Student Records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1581961895"/>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4. Track Student Progress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522525894"/>
                  </a:ext>
                </a:extLst>
              </a:tr>
              <a:tr h="116492">
                <a:tc gridSpan="2">
                  <a:txBody>
                    <a:bodyPr/>
                    <a:lstStyle/>
                    <a:p>
                      <a:pPr marL="0" marR="0" algn="r">
                        <a:lnSpc>
                          <a:spcPct val="115000"/>
                        </a:lnSpc>
                        <a:spcBef>
                          <a:spcPts val="0"/>
                        </a:spcBef>
                        <a:spcAft>
                          <a:spcPts val="0"/>
                        </a:spcAft>
                      </a:pPr>
                      <a:r>
                        <a:rPr lang="en-US" sz="700">
                          <a:effectLst/>
                        </a:rPr>
                        <a:t>No. of Points (1 point per module per user)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700">
                          <a:effectLst/>
                        </a:rPr>
                        <a:t>0</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0</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3973522972"/>
                  </a:ext>
                </a:extLst>
              </a:tr>
              <a:tr h="116492">
                <a:tc gridSpan="2">
                  <a:txBody>
                    <a:bodyPr/>
                    <a:lstStyle/>
                    <a:p>
                      <a:pPr marL="0" marR="0" algn="r">
                        <a:lnSpc>
                          <a:spcPct val="115000"/>
                        </a:lnSpc>
                        <a:spcBef>
                          <a:spcPts val="0"/>
                        </a:spcBef>
                        <a:spcAft>
                          <a:spcPts val="0"/>
                        </a:spcAft>
                      </a:pPr>
                      <a:r>
                        <a:rPr lang="en-US" sz="700">
                          <a:effectLst/>
                        </a:rPr>
                        <a:t>Number of Modules per User (equals total no. of points per user)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700">
                          <a:effectLst/>
                        </a:rPr>
                        <a:t>4</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3</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xmlns="" val="2957643090"/>
                  </a:ext>
                </a:extLst>
              </a:tr>
              <a:tr h="116492">
                <a:tc gridSpan="2">
                  <a:txBody>
                    <a:bodyPr/>
                    <a:lstStyle/>
                    <a:p>
                      <a:pPr marL="0" marR="0" algn="r">
                        <a:lnSpc>
                          <a:spcPct val="115000"/>
                        </a:lnSpc>
                        <a:spcBef>
                          <a:spcPts val="0"/>
                        </a:spcBef>
                        <a:spcAft>
                          <a:spcPts val="0"/>
                        </a:spcAft>
                      </a:pPr>
                      <a:r>
                        <a:rPr lang="en-US" sz="700">
                          <a:effectLst/>
                        </a:rPr>
                        <a:t>Total Number of Modules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gridSpan="3">
                  <a:txBody>
                    <a:bodyPr/>
                    <a:lstStyle/>
                    <a:p>
                      <a:pPr marL="0" marR="0" algn="ctr">
                        <a:lnSpc>
                          <a:spcPct val="115000"/>
                        </a:lnSpc>
                        <a:spcBef>
                          <a:spcPts val="0"/>
                        </a:spcBef>
                        <a:spcAft>
                          <a:spcPts val="0"/>
                        </a:spcAft>
                      </a:pPr>
                      <a:r>
                        <a:rPr lang="en-US" sz="700" dirty="0">
                          <a:effectLst/>
                        </a:rPr>
                        <a:t>12</a:t>
                      </a:r>
                      <a:endParaRPr lang="en-US" sz="8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3597114202"/>
                  </a:ext>
                </a:extLst>
              </a:tr>
            </a:tbl>
          </a:graphicData>
        </a:graphic>
      </p:graphicFrame>
      <p:sp>
        <p:nvSpPr>
          <p:cNvPr id="4" name="Text Placeholder 3">
            <a:extLst>
              <a:ext uri="{FF2B5EF4-FFF2-40B4-BE49-F238E27FC236}">
                <a16:creationId xmlns:a16="http://schemas.microsoft.com/office/drawing/2014/main" xmlns="" id="{D95FEF18-6C87-4774-A2AB-189FD78EAF80}"/>
              </a:ext>
            </a:extLst>
          </p:cNvPr>
          <p:cNvSpPr>
            <a:spLocks noGrp="1"/>
          </p:cNvSpPr>
          <p:nvPr>
            <p:ph type="body" sz="half" idx="2"/>
          </p:nvPr>
        </p:nvSpPr>
        <p:spPr/>
        <p:txBody>
          <a:bodyPr/>
          <a:lstStyle/>
          <a:p>
            <a:pPr algn="just"/>
            <a:r>
              <a:rPr lang="en-US" dirty="0">
                <a:latin typeface="Gabriola" panose="04040605051002020D02" pitchFamily="82" charset="0"/>
              </a:rPr>
              <a:t>	This table shows the comparison of the access level of each type of account. The table shows that multiple types of accounts or a specific type of account can access a module. It also shows the programmer/s assigned to develop per module.</a:t>
            </a:r>
          </a:p>
          <a:p>
            <a:pPr algn="just"/>
            <a:endParaRPr lang="en-US" dirty="0">
              <a:latin typeface="Gabriola" panose="04040605051002020D02" pitchFamily="82" charset="0"/>
            </a:endParaRPr>
          </a:p>
        </p:txBody>
      </p:sp>
    </p:spTree>
    <p:extLst>
      <p:ext uri="{BB962C8B-B14F-4D97-AF65-F5344CB8AC3E}">
        <p14:creationId xmlns:p14="http://schemas.microsoft.com/office/powerpoint/2010/main" val="34862111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B0B74B-AE50-4E73-8B1F-74C7028A1059}"/>
              </a:ext>
            </a:extLst>
          </p:cNvPr>
          <p:cNvSpPr>
            <a:spLocks noGrp="1"/>
          </p:cNvSpPr>
          <p:nvPr>
            <p:ph type="title"/>
          </p:nvPr>
        </p:nvSpPr>
        <p:spPr/>
        <p:txBody>
          <a:bodyPr/>
          <a:lstStyle/>
          <a:p>
            <a:r>
              <a:rPr lang="en-US" dirty="0">
                <a:latin typeface="Gabriola" panose="04040605051002020D02" pitchFamily="82" charset="0"/>
              </a:rPr>
              <a:t>Objective of the Study</a:t>
            </a:r>
          </a:p>
        </p:txBody>
      </p:sp>
      <p:sp>
        <p:nvSpPr>
          <p:cNvPr id="3" name="Content Placeholder 2">
            <a:extLst>
              <a:ext uri="{FF2B5EF4-FFF2-40B4-BE49-F238E27FC236}">
                <a16:creationId xmlns:a16="http://schemas.microsoft.com/office/drawing/2014/main" xmlns="" id="{6F939940-CC45-4E8C-92D1-6495AC206573}"/>
              </a:ext>
            </a:extLst>
          </p:cNvPr>
          <p:cNvSpPr>
            <a:spLocks noGrp="1"/>
          </p:cNvSpPr>
          <p:nvPr>
            <p:ph idx="1"/>
          </p:nvPr>
        </p:nvSpPr>
        <p:spPr/>
        <p:txBody>
          <a:bodyPr>
            <a:normAutofit/>
          </a:bodyPr>
          <a:lstStyle/>
          <a:p>
            <a:pPr marL="0" indent="0" algn="just">
              <a:buNone/>
            </a:pPr>
            <a:r>
              <a:rPr lang="en-US" dirty="0">
                <a:latin typeface="Gabriola" panose="04040605051002020D02" pitchFamily="82" charset="0"/>
              </a:rPr>
              <a:t>	The study aims to develop a cloud-based learning center platform with mobile technology for administrative staff, educators, parents, and students.</a:t>
            </a:r>
          </a:p>
          <a:p>
            <a:pPr marL="0" indent="0">
              <a:buNone/>
            </a:pPr>
            <a:r>
              <a:rPr lang="en-US" dirty="0">
                <a:latin typeface="Gabriola" panose="04040605051002020D02" pitchFamily="82" charset="0"/>
              </a:rPr>
              <a:t>To achieve this aim, the specific objectives are:</a:t>
            </a:r>
          </a:p>
          <a:p>
            <a:r>
              <a:rPr lang="en-US" dirty="0">
                <a:latin typeface="Gabriola" panose="04040605051002020D02" pitchFamily="82" charset="0"/>
              </a:rPr>
              <a:t>to gather data on the issues encountered by small and medium learning centers;</a:t>
            </a:r>
          </a:p>
          <a:p>
            <a:r>
              <a:rPr lang="en-US" dirty="0">
                <a:latin typeface="Gabriola" panose="04040605051002020D02" pitchFamily="82" charset="0"/>
              </a:rPr>
              <a:t>to design features on the app for both educators and learning centers; and</a:t>
            </a:r>
          </a:p>
          <a:p>
            <a:r>
              <a:rPr lang="en-US" dirty="0">
                <a:latin typeface="Gabriola" panose="04040605051002020D02" pitchFamily="82" charset="0"/>
              </a:rPr>
              <a:t>to define software requirements for both web and mobile development.</a:t>
            </a:r>
          </a:p>
        </p:txBody>
      </p:sp>
    </p:spTree>
    <p:extLst>
      <p:ext uri="{BB962C8B-B14F-4D97-AF65-F5344CB8AC3E}">
        <p14:creationId xmlns:p14="http://schemas.microsoft.com/office/powerpoint/2010/main" val="1614195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888196-53E0-4D3E-B498-E8E408EAB6B3}"/>
              </a:ext>
            </a:extLst>
          </p:cNvPr>
          <p:cNvSpPr>
            <a:spLocks noGrp="1"/>
          </p:cNvSpPr>
          <p:nvPr>
            <p:ph type="title"/>
          </p:nvPr>
        </p:nvSpPr>
        <p:spPr/>
        <p:txBody>
          <a:bodyPr/>
          <a:lstStyle/>
          <a:p>
            <a:r>
              <a:rPr lang="en-US" dirty="0">
                <a:latin typeface="Gabriola" panose="04040605051002020D02" pitchFamily="82" charset="0"/>
              </a:rPr>
              <a:t>Scope of the Study</a:t>
            </a:r>
          </a:p>
        </p:txBody>
      </p:sp>
      <p:sp>
        <p:nvSpPr>
          <p:cNvPr id="3" name="Content Placeholder 2">
            <a:extLst>
              <a:ext uri="{FF2B5EF4-FFF2-40B4-BE49-F238E27FC236}">
                <a16:creationId xmlns:a16="http://schemas.microsoft.com/office/drawing/2014/main" xmlns="" id="{4DC0572B-05F3-4E0F-AC1C-F1DB37BB1EA8}"/>
              </a:ext>
            </a:extLst>
          </p:cNvPr>
          <p:cNvSpPr>
            <a:spLocks noGrp="1"/>
          </p:cNvSpPr>
          <p:nvPr>
            <p:ph idx="1"/>
          </p:nvPr>
        </p:nvSpPr>
        <p:spPr/>
        <p:txBody>
          <a:bodyPr>
            <a:normAutofit/>
          </a:bodyPr>
          <a:lstStyle/>
          <a:p>
            <a:r>
              <a:rPr lang="en-US" sz="2000" dirty="0">
                <a:latin typeface="Gabriola" panose="04040605051002020D02" pitchFamily="82" charset="0"/>
              </a:rPr>
              <a:t>Development is focused on learning centers and educators within Philippines</a:t>
            </a:r>
          </a:p>
          <a:p>
            <a:r>
              <a:rPr lang="en-US" sz="2000" dirty="0">
                <a:latin typeface="Gabriola" panose="04040605051002020D02" pitchFamily="82" charset="0"/>
              </a:rPr>
              <a:t>Pre-defined features</a:t>
            </a:r>
          </a:p>
          <a:p>
            <a:r>
              <a:rPr lang="en-US" sz="2000" dirty="0">
                <a:latin typeface="Gabriola" panose="04040605051002020D02" pitchFamily="82" charset="0"/>
              </a:rPr>
              <a:t>Profiling and Scheduling intelligence</a:t>
            </a:r>
          </a:p>
          <a:p>
            <a:r>
              <a:rPr lang="en-US" sz="2000" dirty="0">
                <a:latin typeface="Gabriola" panose="04040605051002020D02" pitchFamily="82" charset="0"/>
              </a:rPr>
              <a:t>Enrollment system</a:t>
            </a:r>
          </a:p>
          <a:p>
            <a:r>
              <a:rPr lang="en-US" sz="2000" dirty="0">
                <a:latin typeface="Gabriola" panose="04040605051002020D02" pitchFamily="82" charset="0"/>
              </a:rPr>
              <a:t>Supports Android version 5.0 and above</a:t>
            </a:r>
          </a:p>
          <a:p>
            <a:r>
              <a:rPr lang="en-US" sz="2000" dirty="0">
                <a:latin typeface="Gabriola" panose="04040605051002020D02" pitchFamily="82" charset="0"/>
              </a:rPr>
              <a:t>Web app is designed to run on Mozilla Firefox, Google Chrome, Microsoft Edge, and Safari</a:t>
            </a:r>
          </a:p>
          <a:p>
            <a:r>
              <a:rPr lang="en-US" sz="2000" dirty="0">
                <a:latin typeface="Gabriola" panose="04040605051002020D02" pitchFamily="82" charset="0"/>
              </a:rPr>
              <a:t>Internet connection</a:t>
            </a:r>
          </a:p>
        </p:txBody>
      </p:sp>
    </p:spTree>
    <p:extLst>
      <p:ext uri="{BB962C8B-B14F-4D97-AF65-F5344CB8AC3E}">
        <p14:creationId xmlns:p14="http://schemas.microsoft.com/office/powerpoint/2010/main" val="4534363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81AB6D-84DD-484D-8CDF-CACEC5B1D83D}"/>
              </a:ext>
            </a:extLst>
          </p:cNvPr>
          <p:cNvSpPr>
            <a:spLocks noGrp="1"/>
          </p:cNvSpPr>
          <p:nvPr>
            <p:ph type="title"/>
          </p:nvPr>
        </p:nvSpPr>
        <p:spPr/>
        <p:txBody>
          <a:bodyPr/>
          <a:lstStyle/>
          <a:p>
            <a:r>
              <a:rPr lang="en-US" dirty="0">
                <a:latin typeface="Gabriola" panose="04040605051002020D02" pitchFamily="82" charset="0"/>
              </a:rPr>
              <a:t>Limitations of the Study</a:t>
            </a:r>
          </a:p>
        </p:txBody>
      </p:sp>
      <p:sp>
        <p:nvSpPr>
          <p:cNvPr id="3" name="Content Placeholder 2">
            <a:extLst>
              <a:ext uri="{FF2B5EF4-FFF2-40B4-BE49-F238E27FC236}">
                <a16:creationId xmlns:a16="http://schemas.microsoft.com/office/drawing/2014/main" xmlns="" id="{D337D162-22EB-4CBD-8747-96173E0EBB4A}"/>
              </a:ext>
            </a:extLst>
          </p:cNvPr>
          <p:cNvSpPr>
            <a:spLocks noGrp="1"/>
          </p:cNvSpPr>
          <p:nvPr>
            <p:ph idx="1"/>
          </p:nvPr>
        </p:nvSpPr>
        <p:spPr/>
        <p:txBody>
          <a:bodyPr/>
          <a:lstStyle/>
          <a:p>
            <a:r>
              <a:rPr lang="en-US" dirty="0">
                <a:latin typeface="Gabriola" panose="04040605051002020D02" pitchFamily="82" charset="0"/>
              </a:rPr>
              <a:t>Do not have company-specific feature</a:t>
            </a:r>
          </a:p>
          <a:p>
            <a:r>
              <a:rPr lang="en-US" dirty="0">
                <a:latin typeface="Gabriola" panose="04040605051002020D02" pitchFamily="82" charset="0"/>
              </a:rPr>
              <a:t>Cannot help the hiring of other staff members of learning centers</a:t>
            </a:r>
          </a:p>
          <a:p>
            <a:r>
              <a:rPr lang="en-US" dirty="0">
                <a:latin typeface="Gabriola" panose="04040605051002020D02" pitchFamily="82" charset="0"/>
              </a:rPr>
              <a:t>Mobile app functionalities are limited offline</a:t>
            </a:r>
          </a:p>
        </p:txBody>
      </p:sp>
    </p:spTree>
    <p:extLst>
      <p:ext uri="{BB962C8B-B14F-4D97-AF65-F5344CB8AC3E}">
        <p14:creationId xmlns:p14="http://schemas.microsoft.com/office/powerpoint/2010/main" val="41274404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7BC12B-0DE9-4114-BC77-FAAD75359B14}"/>
              </a:ext>
            </a:extLst>
          </p:cNvPr>
          <p:cNvSpPr>
            <a:spLocks noGrp="1"/>
          </p:cNvSpPr>
          <p:nvPr>
            <p:ph type="title"/>
          </p:nvPr>
        </p:nvSpPr>
        <p:spPr/>
        <p:txBody>
          <a:bodyPr/>
          <a:lstStyle/>
          <a:p>
            <a:r>
              <a:rPr lang="en-US" dirty="0">
                <a:latin typeface="Gabriola" panose="04040605051002020D02" pitchFamily="82" charset="0"/>
              </a:rPr>
              <a:t>Significance of the Study</a:t>
            </a:r>
          </a:p>
        </p:txBody>
      </p:sp>
      <p:sp>
        <p:nvSpPr>
          <p:cNvPr id="3" name="Content Placeholder 2">
            <a:extLst>
              <a:ext uri="{FF2B5EF4-FFF2-40B4-BE49-F238E27FC236}">
                <a16:creationId xmlns:a16="http://schemas.microsoft.com/office/drawing/2014/main" xmlns="" id="{D0A47700-D650-4383-B3D3-E50B3B256DF7}"/>
              </a:ext>
            </a:extLst>
          </p:cNvPr>
          <p:cNvSpPr>
            <a:spLocks noGrp="1"/>
          </p:cNvSpPr>
          <p:nvPr>
            <p:ph idx="1"/>
          </p:nvPr>
        </p:nvSpPr>
        <p:spPr/>
        <p:txBody>
          <a:bodyPr/>
          <a:lstStyle/>
          <a:p>
            <a:r>
              <a:rPr lang="en-US" dirty="0">
                <a:latin typeface="Gabriola" panose="04040605051002020D02" pitchFamily="82" charset="0"/>
              </a:rPr>
              <a:t>Learning Center</a:t>
            </a:r>
          </a:p>
          <a:p>
            <a:r>
              <a:rPr lang="en-US" dirty="0">
                <a:latin typeface="Gabriola" panose="04040605051002020D02" pitchFamily="82" charset="0"/>
              </a:rPr>
              <a:t>Educators (applicants and employees)</a:t>
            </a:r>
          </a:p>
          <a:p>
            <a:r>
              <a:rPr lang="en-US" dirty="0">
                <a:latin typeface="Gabriola" panose="04040605051002020D02" pitchFamily="82" charset="0"/>
              </a:rPr>
              <a:t>Parents</a:t>
            </a:r>
          </a:p>
          <a:p>
            <a:r>
              <a:rPr lang="en-US" dirty="0">
                <a:latin typeface="Gabriola" panose="04040605051002020D02" pitchFamily="82" charset="0"/>
              </a:rPr>
              <a:t>Students</a:t>
            </a:r>
          </a:p>
          <a:p>
            <a:r>
              <a:rPr lang="en-US" dirty="0">
                <a:latin typeface="Gabriola" panose="04040605051002020D02" pitchFamily="82" charset="0"/>
              </a:rPr>
              <a:t>Researchers</a:t>
            </a:r>
          </a:p>
          <a:p>
            <a:r>
              <a:rPr lang="en-US" dirty="0">
                <a:latin typeface="Gabriola" panose="04040605051002020D02" pitchFamily="82" charset="0"/>
              </a:rPr>
              <a:t>Future Researchers</a:t>
            </a:r>
          </a:p>
        </p:txBody>
      </p:sp>
    </p:spTree>
    <p:extLst>
      <p:ext uri="{BB962C8B-B14F-4D97-AF65-F5344CB8AC3E}">
        <p14:creationId xmlns:p14="http://schemas.microsoft.com/office/powerpoint/2010/main" val="14045030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1F5F32-2A73-4BDC-A202-AD5E2EECF3B8}"/>
              </a:ext>
            </a:extLst>
          </p:cNvPr>
          <p:cNvSpPr>
            <a:spLocks noGrp="1"/>
          </p:cNvSpPr>
          <p:nvPr>
            <p:ph type="title"/>
          </p:nvPr>
        </p:nvSpPr>
        <p:spPr/>
        <p:txBody>
          <a:bodyPr>
            <a:normAutofit/>
          </a:bodyPr>
          <a:lstStyle/>
          <a:p>
            <a:r>
              <a:rPr lang="en-US" dirty="0">
                <a:latin typeface="Gabriola" panose="04040605051002020D02" pitchFamily="82" charset="0"/>
              </a:rPr>
              <a:t>Related Literature</a:t>
            </a:r>
          </a:p>
        </p:txBody>
      </p:sp>
      <p:sp>
        <p:nvSpPr>
          <p:cNvPr id="3" name="Content Placeholder 2">
            <a:extLst>
              <a:ext uri="{FF2B5EF4-FFF2-40B4-BE49-F238E27FC236}">
                <a16:creationId xmlns:a16="http://schemas.microsoft.com/office/drawing/2014/main" xmlns="" id="{4639EE65-8E51-4756-B5A2-61B7B16BA578}"/>
              </a:ext>
            </a:extLst>
          </p:cNvPr>
          <p:cNvSpPr>
            <a:spLocks noGrp="1"/>
          </p:cNvSpPr>
          <p:nvPr>
            <p:ph idx="1"/>
          </p:nvPr>
        </p:nvSpPr>
        <p:spPr/>
        <p:txBody>
          <a:bodyPr>
            <a:normAutofit/>
          </a:bodyPr>
          <a:lstStyle/>
          <a:p>
            <a:r>
              <a:rPr lang="en-US" i="1" dirty="0">
                <a:latin typeface="Gabriola" panose="04040605051002020D02" pitchFamily="82" charset="0"/>
              </a:rPr>
              <a:t>“e-</a:t>
            </a:r>
            <a:r>
              <a:rPr lang="en-US" i="1" dirty="0" err="1">
                <a:latin typeface="Gabriola" panose="04040605051002020D02" pitchFamily="82" charset="0"/>
              </a:rPr>
              <a:t>Skwela</a:t>
            </a:r>
            <a:r>
              <a:rPr lang="en-US" i="1" dirty="0">
                <a:latin typeface="Gabriola" panose="04040605051002020D02" pitchFamily="82" charset="0"/>
              </a:rPr>
              <a:t>: Community-based E-learning Centers for Out-of-School Youth and Adults, Philippines”</a:t>
            </a:r>
            <a:r>
              <a:rPr lang="en-US" dirty="0">
                <a:latin typeface="Gabriola" panose="04040605051002020D02" pitchFamily="82" charset="0"/>
              </a:rPr>
              <a:t>. In Search of Innovative ICT in Education Practices: Case Studies from the Asia-Pacific </a:t>
            </a:r>
            <a:r>
              <a:rPr lang="en-US" dirty="0" smtClean="0">
                <a:latin typeface="Gabriola" panose="04040605051002020D02" pitchFamily="82" charset="0"/>
              </a:rPr>
              <a:t>Region.</a:t>
            </a:r>
          </a:p>
          <a:p>
            <a:r>
              <a:rPr lang="en-US" i="1" dirty="0">
                <a:latin typeface="Gabriola" panose="04040605051002020D02" pitchFamily="82" charset="0"/>
              </a:rPr>
              <a:t>Professional Development in Early Childhood Programs: Process Issues and Research Needs, Early Education and </a:t>
            </a:r>
            <a:r>
              <a:rPr lang="en-US" i="1" dirty="0" smtClean="0">
                <a:latin typeface="Gabriola" panose="04040605051002020D02" pitchFamily="82" charset="0"/>
              </a:rPr>
              <a:t>Development</a:t>
            </a:r>
          </a:p>
          <a:p>
            <a:pPr marL="0" indent="0">
              <a:buNone/>
            </a:pPr>
            <a:endParaRPr lang="en-US" sz="2000" i="1" dirty="0">
              <a:latin typeface="Gabriola" panose="04040605051002020D02" pitchFamily="82" charset="0"/>
            </a:endParaRPr>
          </a:p>
        </p:txBody>
      </p:sp>
    </p:spTree>
    <p:extLst>
      <p:ext uri="{BB962C8B-B14F-4D97-AF65-F5344CB8AC3E}">
        <p14:creationId xmlns:p14="http://schemas.microsoft.com/office/powerpoint/2010/main" val="3301136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xmlns="" id="{021CD68D-A5A2-49C8-96BF-26A988A434BB}"/>
              </a:ext>
            </a:extLst>
          </p:cNvPr>
          <p:cNvSpPr txBox="1">
            <a:spLocks/>
          </p:cNvSpPr>
          <p:nvPr/>
        </p:nvSpPr>
        <p:spPr>
          <a:xfrm>
            <a:off x="1295402" y="1828800"/>
            <a:ext cx="9601196" cy="4018326"/>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smtClean="0">
                <a:latin typeface="Gabriola" panose="04040605051002020D02" pitchFamily="82" charset="0"/>
              </a:rPr>
              <a:t>“</a:t>
            </a:r>
            <a:r>
              <a:rPr lang="en-US" dirty="0">
                <a:latin typeface="Gabriola" panose="04040605051002020D02" pitchFamily="82" charset="0"/>
              </a:rPr>
              <a:t>Introduction: The context for critical issues in early childhood professional development.”. </a:t>
            </a:r>
            <a:r>
              <a:rPr lang="en-US" i="1" dirty="0">
                <a:latin typeface="Gabriola" panose="04040605051002020D02" pitchFamily="82" charset="0"/>
              </a:rPr>
              <a:t>In Critical issues in early childhood professional development</a:t>
            </a:r>
          </a:p>
          <a:p>
            <a:r>
              <a:rPr lang="en-US" dirty="0">
                <a:latin typeface="Gabriola" panose="04040605051002020D02" pitchFamily="82" charset="0"/>
              </a:rPr>
              <a:t>“Improving connections between professional development research and early childhood policies.”. In</a:t>
            </a:r>
            <a:r>
              <a:rPr lang="en-US" dirty="0"/>
              <a:t> </a:t>
            </a:r>
            <a:r>
              <a:rPr lang="en-US" i="1" dirty="0">
                <a:latin typeface="Gabriola" panose="04040605051002020D02" pitchFamily="82" charset="0"/>
              </a:rPr>
              <a:t>Critical issues in early childhood professional development..</a:t>
            </a:r>
          </a:p>
          <a:p>
            <a:r>
              <a:rPr lang="en-US" i="1" dirty="0">
                <a:latin typeface="Gabriola" panose="04040605051002020D02" pitchFamily="82" charset="0"/>
              </a:rPr>
              <a:t>The Use of an Automated Employment Recruiting and Screening System for Temporary Professional Employees: A Case Study. Human Resource Management</a:t>
            </a:r>
            <a:r>
              <a:rPr lang="en-US" dirty="0">
                <a:latin typeface="Gabriola" panose="04040605051002020D02" pitchFamily="82" charset="0"/>
              </a:rPr>
              <a:t>.</a:t>
            </a:r>
          </a:p>
          <a:p>
            <a:r>
              <a:rPr lang="en-US" dirty="0">
                <a:latin typeface="Gabriola" panose="04040605051002020D02" pitchFamily="82" charset="0"/>
              </a:rPr>
              <a:t>“</a:t>
            </a:r>
            <a:r>
              <a:rPr lang="en-US" i="1" dirty="0">
                <a:latin typeface="Gabriola" panose="04040605051002020D02" pitchFamily="82" charset="0"/>
              </a:rPr>
              <a:t>New technology-based recruitment methods</a:t>
            </a:r>
            <a:r>
              <a:rPr lang="en-US" dirty="0">
                <a:latin typeface="Gabriola" panose="04040605051002020D02" pitchFamily="82" charset="0"/>
              </a:rPr>
              <a:t>” Research Gate. Retrieved September 30, 2019, from </a:t>
            </a:r>
            <a:r>
              <a:rPr lang="en-US" u="sng" dirty="0">
                <a:latin typeface="Gabriola" panose="04040605051002020D02" pitchFamily="82" charset="0"/>
                <a:hlinkClick r:id="rId2"/>
              </a:rPr>
              <a:t>https://www.researchgate.net/publication</a:t>
            </a:r>
            <a:endParaRPr lang="en-US" i="1" dirty="0">
              <a:latin typeface="Gabriola" panose="04040605051002020D02" pitchFamily="82" charset="0"/>
            </a:endParaRPr>
          </a:p>
        </p:txBody>
      </p:sp>
      <p:sp>
        <p:nvSpPr>
          <p:cNvPr id="3" name="Title 1">
            <a:extLst>
              <a:ext uri="{FF2B5EF4-FFF2-40B4-BE49-F238E27FC236}">
                <a16:creationId xmlns:a16="http://schemas.microsoft.com/office/drawing/2014/main" xmlns="" id="{AFC7B375-C9EC-42A5-97DD-A3E5C6A463F0}"/>
              </a:ext>
            </a:extLst>
          </p:cNvPr>
          <p:cNvSpPr txBox="1">
            <a:spLocks/>
          </p:cNvSpPr>
          <p:nvPr/>
        </p:nvSpPr>
        <p:spPr>
          <a:xfrm>
            <a:off x="1295402" y="982133"/>
            <a:ext cx="9601196" cy="586608"/>
          </a:xfrm>
          <a:prstGeom prst="rect">
            <a:avLst/>
          </a:prstGeom>
        </p:spPr>
        <p:txBody>
          <a:bodyPr>
            <a:normAutofit fontScale="8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Gabriola" panose="04040605051002020D02" pitchFamily="82" charset="0"/>
              </a:rPr>
              <a:t>Related Literature cont’d</a:t>
            </a:r>
          </a:p>
        </p:txBody>
      </p:sp>
    </p:spTree>
    <p:extLst>
      <p:ext uri="{BB962C8B-B14F-4D97-AF65-F5344CB8AC3E}">
        <p14:creationId xmlns:p14="http://schemas.microsoft.com/office/powerpoint/2010/main" val="344719741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398</TotalTime>
  <Words>1753</Words>
  <Application>Microsoft Office PowerPoint</Application>
  <PresentationFormat>Custom</PresentationFormat>
  <Paragraphs>809</Paragraphs>
  <Slides>32</Slides>
  <Notes>0</Notes>
  <HiddenSlides>0</HiddenSlides>
  <MMClips>1</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Organic</vt:lpstr>
      <vt:lpstr>Introduction</vt:lpstr>
      <vt:lpstr>PowerPoint Presentation</vt:lpstr>
      <vt:lpstr>iLearnCentral: A Cloud-Based Learning Center Platform with Mobile Technology </vt:lpstr>
      <vt:lpstr>Objective of the Study</vt:lpstr>
      <vt:lpstr>Scope of the Study</vt:lpstr>
      <vt:lpstr>Limitations of the Study</vt:lpstr>
      <vt:lpstr>Significance of the Study</vt:lpstr>
      <vt:lpstr>Related Literature</vt:lpstr>
      <vt:lpstr>PowerPoint Presentation</vt:lpstr>
      <vt:lpstr>Comparative Matrix</vt:lpstr>
      <vt:lpstr>Agile Development Methodology</vt:lpstr>
      <vt:lpstr>PowerPoint Presentation</vt:lpstr>
      <vt:lpstr>Business Model Canvas</vt:lpstr>
      <vt:lpstr>Program Workflow</vt:lpstr>
      <vt:lpstr>PowerPoint Presentation</vt:lpstr>
      <vt:lpstr>PowerPoint Presentation</vt:lpstr>
      <vt:lpstr>PowerPoint Presentation</vt:lpstr>
      <vt:lpstr>PowerPoint Presentation</vt:lpstr>
      <vt:lpstr>Validation Board</vt:lpstr>
      <vt:lpstr>Gantt Chart</vt:lpstr>
      <vt:lpstr>Functional Decomposition Diagram</vt:lpstr>
      <vt:lpstr>Use Case Diagram</vt:lpstr>
      <vt:lpstr>Partial Storyboard</vt:lpstr>
      <vt:lpstr>NoSQL</vt:lpstr>
      <vt:lpstr>Entity Relationship Diagram (ERD)</vt:lpstr>
      <vt:lpstr>Database Data Dictionary</vt:lpstr>
      <vt:lpstr>PowerPoint Presentation</vt:lpstr>
      <vt:lpstr>PowerPoint Presentation</vt:lpstr>
      <vt:lpstr>PowerPoint Presentation</vt:lpstr>
      <vt:lpstr>Network Topology</vt:lpstr>
      <vt:lpstr>Technology Stack Diagram</vt:lpstr>
      <vt:lpstr>Software List of Modules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iLearnCentral</dc:title>
  <dc:creator>Jephunneh Mabini</dc:creator>
  <cp:lastModifiedBy>shiongie</cp:lastModifiedBy>
  <cp:revision>35</cp:revision>
  <dcterms:created xsi:type="dcterms:W3CDTF">2019-11-05T19:02:01Z</dcterms:created>
  <dcterms:modified xsi:type="dcterms:W3CDTF">2019-11-07T03:04:19Z</dcterms:modified>
</cp:coreProperties>
</file>